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92" r:id="rId3"/>
  </p:sldMasterIdLst>
  <p:notesMasterIdLst>
    <p:notesMasterId r:id="rId23"/>
  </p:notesMasterIdLst>
  <p:sldIdLst>
    <p:sldId id="256" r:id="rId4"/>
    <p:sldId id="257" r:id="rId5"/>
    <p:sldId id="286" r:id="rId6"/>
    <p:sldId id="285" r:id="rId7"/>
    <p:sldId id="271" r:id="rId8"/>
    <p:sldId id="279" r:id="rId9"/>
    <p:sldId id="278" r:id="rId10"/>
    <p:sldId id="280" r:id="rId11"/>
    <p:sldId id="281" r:id="rId12"/>
    <p:sldId id="287" r:id="rId13"/>
    <p:sldId id="260" r:id="rId14"/>
    <p:sldId id="273" r:id="rId15"/>
    <p:sldId id="274" r:id="rId16"/>
    <p:sldId id="284" r:id="rId17"/>
    <p:sldId id="276" r:id="rId18"/>
    <p:sldId id="272" r:id="rId19"/>
    <p:sldId id="269" r:id="rId20"/>
    <p:sldId id="270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68221"/>
  </p:normalViewPr>
  <p:slideViewPr>
    <p:cSldViewPr snapToGrid="0" snapToObjects="1">
      <p:cViewPr varScale="1">
        <p:scale>
          <a:sx n="65" d="100"/>
          <a:sy n="65" d="100"/>
        </p:scale>
        <p:origin x="6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481DA-44F1-3746-B19A-AB72460DEAAC}" type="datetimeFigureOut">
              <a:rPr lang="en-US" smtClean="0"/>
              <a:t>8/27/15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992FED-EFD5-B544-AECA-4184CF27F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23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Jump to portal to show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41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DocumentDB offers SDKs and tooling to help you develop</a:t>
            </a:r>
            <a:r>
              <a:rPr lang="en-US" baseline="0" dirty="0" smtClean="0"/>
              <a:t> against and manage data in the service.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APIs are accessible as REST over HTTP, we also provide </a:t>
            </a:r>
            <a:r>
              <a:rPr lang="en-US" baseline="0" dirty="0" err="1" smtClean="0"/>
              <a:t>.Net</a:t>
            </a:r>
            <a:r>
              <a:rPr lang="en-US" baseline="0" dirty="0" smtClean="0"/>
              <a:t>, Node, Java and Python SDKs</a:t>
            </a:r>
          </a:p>
          <a:p>
            <a:r>
              <a:rPr lang="en-US" baseline="0" dirty="0" smtClean="0"/>
              <a:t>I already shown provisioning through the portal – the Azure Preview portal offers a variety of development, monitoring and management capabilities.</a:t>
            </a:r>
          </a:p>
          <a:p>
            <a:r>
              <a:rPr lang="en-US" baseline="0" dirty="0" smtClean="0"/>
              <a:t>DocumentDB Studio is an open source app that allows you to manage and interact with the service from a GUI tool</a:t>
            </a:r>
          </a:p>
          <a:p>
            <a:r>
              <a:rPr lang="en-US" baseline="0" dirty="0" smtClean="0"/>
              <a:t>The Data Migration tool allows you import existing data into DocumentDB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Microsoft Ignite 2015</a:t>
            </a: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8/27/15 5:51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675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Microsoft Ignite 2015</a:t>
            </a: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8/27/15 5:51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819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4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SQL syntax</a:t>
            </a:r>
            <a:r>
              <a:rPr lang="en-US" baseline="0" dirty="0" smtClean="0"/>
              <a:t> – familiarity with traditional</a:t>
            </a:r>
          </a:p>
          <a:p>
            <a:r>
              <a:rPr lang="en-US" baseline="0" dirty="0" smtClean="0"/>
              <a:t>	- automatically indexed</a:t>
            </a:r>
          </a:p>
          <a:p>
            <a:r>
              <a:rPr lang="en-US" baseline="0" dirty="0" smtClean="0"/>
              <a:t>	- flexible schemas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Multi-document transactions</a:t>
            </a:r>
          </a:p>
          <a:p>
            <a:r>
              <a:rPr lang="en-US" baseline="0" dirty="0" smtClean="0"/>
              <a:t>	- stored procedures/triggers is transactional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Tunable and fast – consistency levels </a:t>
            </a:r>
          </a:p>
          <a:p>
            <a:r>
              <a:rPr lang="en-US" baseline="0" dirty="0" smtClean="0"/>
              <a:t>		- strong</a:t>
            </a:r>
          </a:p>
          <a:p>
            <a:r>
              <a:rPr lang="en-US" baseline="0" dirty="0" smtClean="0"/>
              <a:t>		- bounded staleness</a:t>
            </a:r>
          </a:p>
          <a:p>
            <a:r>
              <a:rPr lang="en-US" baseline="0" dirty="0" smtClean="0"/>
              <a:t>		- session</a:t>
            </a:r>
          </a:p>
          <a:p>
            <a:r>
              <a:rPr lang="en-US" baseline="0" dirty="0" smtClean="0"/>
              <a:t>		- eventual</a:t>
            </a:r>
          </a:p>
          <a:p>
            <a:r>
              <a:rPr lang="en-US" dirty="0" smtClean="0"/>
              <a:t>	- indexing</a:t>
            </a:r>
          </a:p>
          <a:p>
            <a:r>
              <a:rPr lang="en-US" dirty="0" smtClean="0"/>
              <a:t>		-consistent</a:t>
            </a:r>
          </a:p>
          <a:p>
            <a:r>
              <a:rPr lang="en-US" dirty="0" smtClean="0"/>
              <a:t>		-lazy</a:t>
            </a:r>
          </a:p>
          <a:p>
            <a:endParaRPr lang="en-US" dirty="0" smtClean="0"/>
          </a:p>
          <a:p>
            <a:r>
              <a:rPr lang="en-US" dirty="0" smtClean="0"/>
              <a:t>Highly</a:t>
            </a:r>
            <a:r>
              <a:rPr lang="en-US" baseline="0" dirty="0" smtClean="0"/>
              <a:t> scalable – customers with terabytes</a:t>
            </a:r>
          </a:p>
          <a:p>
            <a:r>
              <a:rPr lang="en-US" baseline="0" dirty="0" smtClean="0"/>
              <a:t>	- fully managed </a:t>
            </a:r>
          </a:p>
          <a:p>
            <a:r>
              <a:rPr lang="en-US" baseline="0" dirty="0" smtClean="0"/>
              <a:t>	- quick startup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>
                <a:solidFill>
                  <a:prstClr val="black"/>
                </a:solidFill>
              </a:rPr>
              <a:pPr/>
              <a:t>8/27/15 5:51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638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Normalized measurement</a:t>
            </a:r>
            <a:r>
              <a:rPr lang="en-US" baseline="0" dirty="0" smtClean="0"/>
              <a:t> model for multitenant db.</a:t>
            </a:r>
          </a:p>
          <a:p>
            <a:r>
              <a:rPr lang="en-US" dirty="0" smtClean="0"/>
              <a:t>Similar to SQL Database DTU's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 smtClean="0">
                <a:solidFill>
                  <a:schemeClr val="tx1">
                    <a:lumMod val="85000"/>
                  </a:schemeClr>
                </a:solidFill>
              </a:rPr>
              <a:t>&lt;</a:t>
            </a:r>
            <a:r>
              <a:rPr lang="en-US" altLang="en-US" sz="1200" dirty="0" err="1" smtClean="0">
                <a:solidFill>
                  <a:schemeClr val="tx1">
                    <a:lumMod val="85000"/>
                  </a:schemeClr>
                </a:solidFill>
              </a:rPr>
              <a:t>querymovie.js</a:t>
            </a:r>
            <a:r>
              <a:rPr lang="en-US" altLang="en-US" sz="1200" dirty="0" smtClean="0">
                <a:solidFill>
                  <a:schemeClr val="tx1">
                    <a:lumMod val="85000"/>
                  </a:schemeClr>
                </a:solidFill>
              </a:rPr>
              <a:t>&gt;</a:t>
            </a:r>
          </a:p>
          <a:p>
            <a:r>
              <a:rPr lang="en-US" sz="1200" dirty="0" smtClean="0">
                <a:solidFill>
                  <a:schemeClr val="tx1">
                    <a:lumMod val="85000"/>
                  </a:schemeClr>
                </a:solidFill>
              </a:rPr>
              <a:t>This demo is done in the portal, then in the shell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72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Querygenre.js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87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addrangeindexes.js</a:t>
            </a:r>
            <a:r>
              <a:rPr lang="en-US" dirty="0" smtClean="0"/>
              <a:t>. After, run </a:t>
            </a:r>
            <a:r>
              <a:rPr lang="en-US" dirty="0" err="1" smtClean="0"/>
              <a:t>resetindexes.js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Catch</a:t>
            </a:r>
            <a:r>
              <a:rPr lang="en-US" baseline="0" dirty="0" smtClean="0"/>
              <a:t> exception</a:t>
            </a:r>
          </a:p>
          <a:p>
            <a:r>
              <a:rPr lang="en-US" baseline="0" dirty="0" smtClean="0"/>
              <a:t>Edit to force scan. Show cost</a:t>
            </a:r>
          </a:p>
          <a:p>
            <a:r>
              <a:rPr lang="en-US" baseline="0" dirty="0" smtClean="0"/>
              <a:t>Run </a:t>
            </a:r>
            <a:r>
              <a:rPr lang="en-US" baseline="0" dirty="0" err="1" smtClean="0"/>
              <a:t>addrangeindexes.js</a:t>
            </a:r>
            <a:r>
              <a:rPr lang="en-US" baseline="0" dirty="0" smtClean="0"/>
              <a:t>, re-show.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2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Excludepath</a:t>
            </a:r>
            <a:r>
              <a:rPr lang="en-US" dirty="0" smtClean="0"/>
              <a:t> '/overview/*'</a:t>
            </a:r>
            <a:r>
              <a:rPr lang="en-US" baseline="0" dirty="0" smtClean="0"/>
              <a:t>  then run </a:t>
            </a:r>
            <a:r>
              <a:rPr lang="en-US" baseline="0" dirty="0" err="1" smtClean="0"/>
              <a:t>resetindex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Need to fetch one, see its id</a:t>
            </a:r>
          </a:p>
          <a:p>
            <a:r>
              <a:rPr lang="en-US" baseline="0" dirty="0" smtClean="0"/>
              <a:t>Remove path, re-query, see it fails. Query on a still-indexed property (like id or title)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07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TBD. Portal-only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0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39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26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47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2091585"/>
            <a:ext cx="7630213" cy="22518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321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  <a:endParaRPr lang="en-US" sz="4902" spc="-123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  <a:endParaRPr lang="en-US" sz="2206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86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32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060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41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429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842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4773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30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2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002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21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51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39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90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16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885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5602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71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31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77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1265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816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585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119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116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49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46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827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863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645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1" y="1350545"/>
            <a:ext cx="4358791" cy="4949771"/>
          </a:xfrm>
        </p:spPr>
        <p:txBody>
          <a:bodyPr wrap="square">
            <a:norm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600">
                <a:solidFill>
                  <a:srgbClr val="0072C6"/>
                </a:solidFill>
              </a:defRPr>
            </a:lvl1pPr>
            <a:lvl2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7" y="1350964"/>
            <a:ext cx="6868862" cy="724246"/>
          </a:xfrm>
          <a:ln w="152400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9240" y="369722"/>
            <a:ext cx="11655840" cy="89966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88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494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7" y="2091587"/>
            <a:ext cx="7630213" cy="20520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6732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  <a:endParaRPr lang="en-US" sz="4902" spc="-123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  <a:endParaRPr lang="en-US" sz="2206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28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9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37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782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129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12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27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3923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46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520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37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3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83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820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581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79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421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9165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701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741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6890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979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78826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183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91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069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887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731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1" y="1350545"/>
            <a:ext cx="4358791" cy="4949771"/>
          </a:xfrm>
        </p:spPr>
        <p:txBody>
          <a:bodyPr wrap="square">
            <a:norm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600">
                <a:solidFill>
                  <a:srgbClr val="0072C6"/>
                </a:solidFill>
              </a:defRPr>
            </a:lvl1pPr>
            <a:lvl2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7" y="1350964"/>
            <a:ext cx="6868862" cy="724246"/>
          </a:xfrm>
          <a:ln w="152400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9240" y="369722"/>
            <a:ext cx="11655840" cy="89966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70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727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7" y="2091587"/>
            <a:ext cx="7630213" cy="20520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16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2.xml"/><Relationship Id="rId31" Type="http://schemas.openxmlformats.org/officeDocument/2006/relationships/theme" Target="../theme/theme2.xml"/><Relationship Id="rId32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2.xml"/><Relationship Id="rId31" Type="http://schemas.openxmlformats.org/officeDocument/2006/relationships/theme" Target="../theme/theme3.xml"/><Relationship Id="rId32" Type="http://schemas.openxmlformats.org/officeDocument/2006/relationships/image" Target="../media/image1.png"/><Relationship Id="rId1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FBB8C-084E-354C-BBCD-E95225EFA9A1}" type="datetimeFigureOut">
              <a:rPr lang="en-US" smtClean="0"/>
              <a:t>8/27/15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764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32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41" y="38812"/>
            <a:ext cx="8732827" cy="2144830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DocumentDB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Azure </a:t>
            </a:r>
            <a:r>
              <a:rPr lang="en-US" b="1" dirty="0" err="1" smtClean="0"/>
              <a:t>Conf</a:t>
            </a:r>
            <a:r>
              <a:rPr lang="en-US" b="1" dirty="0" smtClean="0"/>
              <a:t> 2015</a:t>
            </a:r>
            <a:endParaRPr lang="en-US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915599"/>
              </p:ext>
            </p:extLst>
          </p:nvPr>
        </p:nvGraphicFramePr>
        <p:xfrm>
          <a:off x="491066" y="5063066"/>
          <a:ext cx="1170093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0467"/>
                <a:gridCol w="5850467"/>
              </a:tblGrid>
              <a:tr h="798772">
                <a:tc>
                  <a:txBody>
                    <a:bodyPr/>
                    <a:lstStyle/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Ryan CrawCour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Program Manager, Microsoft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@</a:t>
                      </a:r>
                      <a:r>
                        <a:rPr lang="en-US" sz="3200" kern="1200" dirty="0" err="1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ryancrawcour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      David Makogon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      Cloud Architect, Microsoft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      @</a:t>
                      </a:r>
                      <a:r>
                        <a:rPr lang="en-US" sz="3200" kern="1200" dirty="0" err="1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dmakogon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373" y="2586870"/>
            <a:ext cx="2476196" cy="2476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41" y="2537744"/>
            <a:ext cx="2582130" cy="247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922" y="3617928"/>
            <a:ext cx="11655840" cy="899665"/>
          </a:xfrm>
        </p:spPr>
        <p:txBody>
          <a:bodyPr/>
          <a:lstStyle/>
          <a:p>
            <a:r>
              <a:rPr lang="en-US" sz="13800" dirty="0" smtClean="0"/>
              <a:t>Demo recap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856243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1557" y="1102100"/>
            <a:ext cx="11653523" cy="7190495"/>
          </a:xfrm>
        </p:spPr>
        <p:txBody>
          <a:bodyPr/>
          <a:lstStyle/>
          <a:p>
            <a:pPr marL="0" lvl="0" indent="0">
              <a:buNone/>
            </a:pPr>
            <a:r>
              <a:rPr lang="en-US" altLang="en-US" sz="3200" dirty="0">
                <a:solidFill>
                  <a:srgbClr val="333333"/>
                </a:solidFill>
              </a:rPr>
              <a:t>	</a:t>
            </a:r>
            <a:endParaRPr lang="en-US" altLang="en-US" sz="3200" dirty="0" smtClean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altLang="en-US" sz="3200" dirty="0"/>
              <a:t>	</a:t>
            </a: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SELECT * </a:t>
            </a:r>
            <a:b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	FROM movies 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m</a:t>
            </a:r>
          </a:p>
          <a:p>
            <a:pPr marL="0" indent="0">
              <a:buNone/>
            </a:pPr>
            <a:r>
              <a:rPr lang="en-US" altLang="en-US" sz="3200" b="1" dirty="0" smtClean="0"/>
              <a:t>    WHERE </a:t>
            </a:r>
            <a:r>
              <a:rPr lang="en-US" altLang="en-US" sz="3200" b="1" dirty="0" err="1"/>
              <a:t>m.title</a:t>
            </a:r>
            <a:r>
              <a:rPr lang="en-US" altLang="en-US" sz="3200" b="1" dirty="0"/>
              <a:t> = "Ant-Man"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altLang="en-US" sz="3200" dirty="0"/>
              <a:t/>
            </a:r>
            <a:br>
              <a:rPr lang="en-US" altLang="en-US" sz="3200" dirty="0"/>
            </a:br>
            <a:r>
              <a:rPr lang="en-US" altLang="en-US" sz="3200" dirty="0"/>
              <a:t>	</a:t>
            </a:r>
            <a:endParaRPr lang="en-US" altLang="en-US" sz="3200" dirty="0" smtClean="0"/>
          </a:p>
          <a:p>
            <a:pPr marL="0" indent="0">
              <a:buNone/>
            </a:pP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   SELECT </a:t>
            </a: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* 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/>
            </a:r>
            <a:b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	FROM </a:t>
            </a: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m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ovies </a:t>
            </a: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m </a:t>
            </a:r>
            <a:r>
              <a:rPr lang="en-US" altLang="en-US" sz="3200" dirty="0" smtClean="0"/>
              <a:t/>
            </a:r>
            <a:br>
              <a:rPr lang="en-US" altLang="en-US" sz="3200" dirty="0" smtClean="0"/>
            </a:br>
            <a:r>
              <a:rPr lang="en-US" altLang="en-US" sz="3200" dirty="0" smtClean="0"/>
              <a:t>	</a:t>
            </a:r>
            <a:r>
              <a:rPr lang="en-US" altLang="en-US" sz="3200" b="1" dirty="0"/>
              <a:t>WHERE </a:t>
            </a:r>
            <a:r>
              <a:rPr lang="en-US" altLang="en-US" sz="3200" b="1" dirty="0" err="1"/>
              <a:t>m.vote_average</a:t>
            </a:r>
            <a:r>
              <a:rPr lang="en-US" altLang="en-US" sz="3200" b="1" dirty="0"/>
              <a:t> &gt;= 3 </a:t>
            </a:r>
            <a:br>
              <a:rPr lang="en-US" altLang="en-US" sz="3200" b="1" dirty="0"/>
            </a:br>
            <a:r>
              <a:rPr lang="en-US" altLang="en-US" sz="3200" b="1" dirty="0"/>
              <a:t>    AND </a:t>
            </a:r>
            <a:r>
              <a:rPr lang="en-US" altLang="en-US" sz="3200" b="1" dirty="0" err="1"/>
              <a:t>m.vote_average</a:t>
            </a:r>
            <a:r>
              <a:rPr lang="en-US" altLang="en-US" sz="3200" b="1" dirty="0"/>
              <a:t> &lt;= 4</a:t>
            </a:r>
          </a:p>
          <a:p>
            <a:pPr marL="0" lvl="0" indent="0">
              <a:buNone/>
            </a:pPr>
            <a:r>
              <a:rPr lang="en-US" altLang="en-US" sz="3200" b="1" dirty="0" smtClean="0"/>
              <a:t> </a:t>
            </a:r>
          </a:p>
          <a:p>
            <a:pPr marL="0" lvl="0" indent="0">
              <a:buNone/>
            </a:pPr>
            <a:endParaRPr lang="en-US" altLang="en-US" sz="3200" dirty="0"/>
          </a:p>
          <a:p>
            <a:pPr marL="0" lvl="0" indent="0">
              <a:buNone/>
            </a:pPr>
            <a:endParaRPr lang="en-US" altLang="en-US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indexing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Curved Connector 4"/>
          <p:cNvCxnSpPr/>
          <p:nvPr/>
        </p:nvCxnSpPr>
        <p:spPr>
          <a:xfrm rot="16200000" flipV="1">
            <a:off x="7965171" y="2395344"/>
            <a:ext cx="866552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9033163" y="3609905"/>
            <a:ext cx="2815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Equality on strings</a:t>
            </a:r>
            <a:endParaRPr lang="en-US" sz="2800" dirty="0"/>
          </a:p>
        </p:txBody>
      </p:sp>
      <p:sp>
        <p:nvSpPr>
          <p:cNvPr id="8" name="Oval 7"/>
          <p:cNvSpPr/>
          <p:nvPr/>
        </p:nvSpPr>
        <p:spPr bwMode="auto">
          <a:xfrm>
            <a:off x="1132764" y="2466416"/>
            <a:ext cx="6361256" cy="890933"/>
          </a:xfrm>
          <a:prstGeom prst="ellips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Curved Connector 8"/>
          <p:cNvCxnSpPr/>
          <p:nvPr/>
        </p:nvCxnSpPr>
        <p:spPr>
          <a:xfrm rot="16200000" flipV="1">
            <a:off x="7965170" y="4570699"/>
            <a:ext cx="866552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763452" y="5817626"/>
            <a:ext cx="2886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Range on numbers</a:t>
            </a:r>
            <a:endParaRPr lang="en-US" sz="2800" dirty="0"/>
          </a:p>
        </p:txBody>
      </p:sp>
      <p:sp>
        <p:nvSpPr>
          <p:cNvPr id="11" name="Oval 10"/>
          <p:cNvSpPr/>
          <p:nvPr/>
        </p:nvSpPr>
        <p:spPr bwMode="auto">
          <a:xfrm>
            <a:off x="750628" y="4266073"/>
            <a:ext cx="6743392" cy="1392693"/>
          </a:xfrm>
          <a:prstGeom prst="ellips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275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1557" y="1102100"/>
            <a:ext cx="11653523" cy="3672224"/>
          </a:xfrm>
        </p:spPr>
        <p:txBody>
          <a:bodyPr/>
          <a:lstStyle/>
          <a:p>
            <a:pPr marL="0" lv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lvl="1" indent="0">
              <a:buNone/>
            </a:pPr>
            <a:r>
              <a:rPr lang="en-US" altLang="en-US" sz="3600" dirty="0">
                <a:solidFill>
                  <a:schemeClr val="tx1">
                    <a:lumMod val="85000"/>
                  </a:schemeClr>
                </a:solidFill>
              </a:rPr>
              <a:t>	</a:t>
            </a: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SELECT </a:t>
            </a:r>
            <a:r>
              <a:rPr lang="en-US" altLang="en-US" sz="3600" dirty="0" err="1" smtClean="0">
                <a:solidFill>
                  <a:schemeClr val="tx1">
                    <a:lumMod val="85000"/>
                  </a:schemeClr>
                </a:solidFill>
              </a:rPr>
              <a:t>m.title</a:t>
            </a: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altLang="en-US" sz="3600" dirty="0" err="1" smtClean="0">
                <a:solidFill>
                  <a:schemeClr val="tx1">
                    <a:lumMod val="85000"/>
                  </a:schemeClr>
                </a:solidFill>
              </a:rPr>
              <a:t>m.overview</a:t>
            </a: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 </a:t>
            </a:r>
            <a:endParaRPr lang="en-US" altLang="en-US" sz="3600" dirty="0">
              <a:solidFill>
                <a:schemeClr val="tx1">
                  <a:lumMod val="85000"/>
                </a:schemeClr>
              </a:solidFill>
            </a:endParaRPr>
          </a:p>
          <a:p>
            <a:pPr marL="0" lvl="1" indent="0">
              <a:buNone/>
            </a:pPr>
            <a:r>
              <a:rPr lang="en-US" altLang="en-US" sz="3600" dirty="0">
                <a:solidFill>
                  <a:schemeClr val="tx1">
                    <a:lumMod val="85000"/>
                  </a:schemeClr>
                </a:solidFill>
              </a:rPr>
              <a:t>	</a:t>
            </a: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FROM movies </a:t>
            </a:r>
            <a:r>
              <a:rPr lang="en-US" altLang="en-US" sz="3600" dirty="0">
                <a:solidFill>
                  <a:schemeClr val="tx1">
                    <a:lumMod val="85000"/>
                  </a:schemeClr>
                </a:solidFill>
              </a:rPr>
              <a:t>m </a:t>
            </a:r>
          </a:p>
          <a:p>
            <a:pPr marL="0" lvl="1" indent="0">
              <a:buNone/>
            </a:pPr>
            <a:r>
              <a:rPr lang="en-US" altLang="en-US" sz="3600" b="1" dirty="0"/>
              <a:t>	</a:t>
            </a:r>
            <a:r>
              <a:rPr lang="en-US" altLang="en-US" sz="3600" b="1" dirty="0" smtClean="0"/>
              <a:t>JOIN g IN </a:t>
            </a:r>
            <a:r>
              <a:rPr lang="en-US" altLang="en-US" sz="3600" b="1" dirty="0" err="1" smtClean="0"/>
              <a:t>m.genres</a:t>
            </a:r>
            <a:endParaRPr lang="en-US" altLang="en-US" sz="3600" b="1" dirty="0"/>
          </a:p>
          <a:p>
            <a:pPr marL="0" lvl="1" indent="0">
              <a:buNone/>
            </a:pPr>
            <a:r>
              <a:rPr lang="en-US" altLang="en-US" sz="3600" b="1" dirty="0"/>
              <a:t>	</a:t>
            </a:r>
            <a:r>
              <a:rPr lang="en-US" altLang="en-US" sz="3600" b="1" dirty="0" smtClean="0"/>
              <a:t>WHERE </a:t>
            </a:r>
            <a:r>
              <a:rPr lang="en-US" altLang="en-US" sz="3600" b="1" dirty="0" err="1" smtClean="0"/>
              <a:t>g.name</a:t>
            </a:r>
            <a:r>
              <a:rPr lang="en-US" altLang="en-US" sz="3600" b="1" dirty="0" smtClean="0"/>
              <a:t>="Comedy" </a:t>
            </a:r>
            <a:endParaRPr lang="en-US" altLang="en-US" sz="3600" b="1" dirty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312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Ranges on strings?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9239" y="1607698"/>
            <a:ext cx="11653523" cy="19020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18" marR="0" indent="-336118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marR="0" indent="-236546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marR="0" indent="-336145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 marL="1008354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432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307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56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02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50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	SELECT *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	FROM Movies m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/>
              <a:t>	</a:t>
            </a:r>
            <a:r>
              <a:rPr lang="en-US" altLang="en-US" sz="3600" b="1" dirty="0" smtClean="0"/>
              <a:t>WHERE </a:t>
            </a:r>
            <a:r>
              <a:rPr lang="en-US" altLang="en-US" sz="3600" b="1" dirty="0" err="1" smtClean="0"/>
              <a:t>m.title</a:t>
            </a:r>
            <a:r>
              <a:rPr lang="en-US" altLang="en-US" sz="3600" b="1" dirty="0"/>
              <a:t> </a:t>
            </a:r>
            <a:r>
              <a:rPr lang="en-US" altLang="en-US" sz="3600" b="1" dirty="0" smtClean="0"/>
              <a:t>BETWEEN "A</a:t>
            </a:r>
            <a:r>
              <a:rPr lang="en-US" altLang="en-US" sz="3600" b="1" dirty="0"/>
              <a:t>" AND </a:t>
            </a:r>
            <a:r>
              <a:rPr lang="en-US" altLang="en-US" sz="3600" b="1" dirty="0" smtClean="0"/>
              <a:t>"B"</a:t>
            </a:r>
          </a:p>
        </p:txBody>
      </p:sp>
    </p:spTree>
    <p:extLst>
      <p:ext uri="{BB962C8B-B14F-4D97-AF65-F5344CB8AC3E}">
        <p14:creationId xmlns:p14="http://schemas.microsoft.com/office/powerpoint/2010/main" val="1716900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Exclude paths from index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9239" y="1607698"/>
            <a:ext cx="11653523" cy="19020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18" marR="0" indent="-336118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marR="0" indent="-236546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marR="0" indent="-336145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 marL="1008354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432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307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56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02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50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	SELECT *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	FROM Movies m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/>
              <a:t>	</a:t>
            </a:r>
            <a:r>
              <a:rPr lang="en-US" altLang="en-US" sz="3600" b="1" dirty="0" smtClean="0"/>
              <a:t>WHERE </a:t>
            </a:r>
            <a:r>
              <a:rPr lang="en-US" altLang="en-US" sz="3600" b="1" dirty="0" err="1" smtClean="0"/>
              <a:t>m.overview</a:t>
            </a:r>
            <a:r>
              <a:rPr lang="en-US" altLang="en-US" sz="3600" b="1" dirty="0" smtClean="0"/>
              <a:t> = 'Documentary'</a:t>
            </a:r>
          </a:p>
        </p:txBody>
      </p:sp>
    </p:spTree>
    <p:extLst>
      <p:ext uri="{BB962C8B-B14F-4D97-AF65-F5344CB8AC3E}">
        <p14:creationId xmlns:p14="http://schemas.microsoft.com/office/powerpoint/2010/main" val="18189842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-559558" y="1077262"/>
            <a:ext cx="11653523" cy="173586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85000"/>
                  </a:schemeClr>
                </a:solidFill>
              </a:rPr>
              <a:t>	SELECT * FROM cinemas c</a:t>
            </a: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sz="2400" dirty="0" smtClean="0"/>
              <a:t>WHERE </a:t>
            </a:r>
            <a:r>
              <a:rPr lang="en-US" sz="2400" b="1" dirty="0" smtClean="0"/>
              <a:t>ST_DISTANCE</a:t>
            </a:r>
            <a:r>
              <a:rPr lang="en-US" sz="2400" dirty="0" smtClean="0"/>
              <a:t>(</a:t>
            </a:r>
            <a:r>
              <a:rPr lang="en-US" sz="2400" dirty="0" err="1" smtClean="0"/>
              <a:t>c.location</a:t>
            </a:r>
            <a:r>
              <a:rPr lang="en-US" sz="2400" dirty="0"/>
              <a:t>, { </a:t>
            </a:r>
          </a:p>
          <a:p>
            <a:pPr marL="236573" lvl="1" indent="0">
              <a:buNone/>
            </a:pPr>
            <a:r>
              <a:rPr lang="en-US" sz="2400" dirty="0"/>
              <a:t>	 </a:t>
            </a:r>
            <a:r>
              <a:rPr lang="en-US" sz="2400" dirty="0" smtClean="0"/>
              <a:t> </a:t>
            </a:r>
            <a:r>
              <a:rPr lang="en-US" sz="2400" b="1" dirty="0" smtClean="0"/>
              <a:t>"type": "Point"</a:t>
            </a:r>
            <a:r>
              <a:rPr lang="en-US" sz="2400" dirty="0" smtClean="0"/>
              <a:t>, </a:t>
            </a:r>
            <a:endParaRPr lang="en-US" sz="2400" dirty="0"/>
          </a:p>
          <a:p>
            <a:pPr marL="236573" lvl="1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  "coordinates": [-121.889125, </a:t>
            </a:r>
            <a:r>
              <a:rPr lang="en-US" sz="2400" dirty="0"/>
              <a:t>37.33034</a:t>
            </a:r>
            <a:r>
              <a:rPr lang="en-US" sz="2400" dirty="0" smtClean="0"/>
              <a:t>] 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}) &lt; </a:t>
            </a:r>
            <a:r>
              <a:rPr lang="en-US" sz="2400" dirty="0" smtClean="0"/>
              <a:t>5 </a:t>
            </a:r>
            <a:r>
              <a:rPr lang="en-US" sz="2400" dirty="0"/>
              <a:t>* </a:t>
            </a:r>
            <a:r>
              <a:rPr lang="en-US" sz="2400" dirty="0" smtClean="0"/>
              <a:t>1600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Geospatial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561" y="2963286"/>
            <a:ext cx="1121084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SELECT * FROM </a:t>
            </a: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cinemas c </a:t>
            </a:r>
            <a:r>
              <a:rPr lang="en-US" sz="2400" dirty="0" smtClean="0"/>
              <a:t>WHERE </a:t>
            </a:r>
            <a:r>
              <a:rPr lang="en-US" sz="2400" b="1" dirty="0" smtClean="0"/>
              <a:t>ST_WITHIN</a:t>
            </a:r>
            <a:r>
              <a:rPr lang="en-US" sz="2400" dirty="0" smtClean="0"/>
              <a:t>(</a:t>
            </a:r>
            <a:r>
              <a:rPr lang="en-US" sz="2400" dirty="0" err="1" smtClean="0"/>
              <a:t>c.location</a:t>
            </a:r>
            <a:r>
              <a:rPr lang="en-US" sz="2400" dirty="0"/>
              <a:t>,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{ </a:t>
            </a:r>
          </a:p>
          <a:p>
            <a:r>
              <a:rPr lang="en-US" sz="2400" b="1" dirty="0" smtClean="0"/>
              <a:t>    "</a:t>
            </a:r>
            <a:r>
              <a:rPr lang="en-US" sz="2400" b="1" dirty="0"/>
              <a:t>type": "Polygon"</a:t>
            </a:r>
            <a:r>
              <a:rPr lang="en-US" sz="2400" dirty="0"/>
              <a:t>,  </a:t>
            </a:r>
            <a:endParaRPr lang="en-US" sz="2400" dirty="0" smtClean="0"/>
          </a:p>
          <a:p>
            <a:r>
              <a:rPr lang="en-US" sz="2400" dirty="0" smtClean="0"/>
              <a:t>    "</a:t>
            </a:r>
            <a:r>
              <a:rPr lang="en-US" sz="2400" dirty="0"/>
              <a:t>coordinates": [[	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	[-</a:t>
            </a:r>
            <a:r>
              <a:rPr lang="en-US" sz="2400" dirty="0"/>
              <a:t>124.63, 48.36], [-123.87, 46.14], 	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	[-</a:t>
            </a:r>
            <a:r>
              <a:rPr lang="en-US" sz="2400" dirty="0"/>
              <a:t>122.23, 45.54], [-119.17, 45.95],	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	[-</a:t>
            </a:r>
            <a:r>
              <a:rPr lang="en-US" sz="2400" dirty="0"/>
              <a:t>116.92, 45.96], [-116.99, 49.00], 	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[-</a:t>
            </a:r>
            <a:r>
              <a:rPr lang="en-US" sz="2400" dirty="0"/>
              <a:t>123.05, 49.02], [-123.15, 48.31],	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[-</a:t>
            </a:r>
            <a:r>
              <a:rPr lang="en-US" sz="2400" dirty="0"/>
              <a:t>124.63, 48.36</a:t>
            </a:r>
            <a:r>
              <a:rPr lang="en-US" sz="2400" dirty="0" smtClean="0"/>
              <a:t>]</a:t>
            </a:r>
          </a:p>
          <a:p>
            <a:r>
              <a:rPr lang="en-US" sz="2400" dirty="0" smtClean="0"/>
              <a:t>]]})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01384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066345"/>
            <a:ext cx="11653523" cy="6734151"/>
          </a:xfrm>
        </p:spPr>
        <p:txBody>
          <a:bodyPr vert="horz" wrap="square" lIns="146304" tIns="91440" rIns="146304" bIns="91440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 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default: [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"every path", 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"hash on number", 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"range on string"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],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</a:t>
            </a:r>
            <a:r>
              <a:rPr lang="en-US" sz="2800" dirty="0" err="1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indexKind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: ["Hash", "Range", "Geospatial"],</a:t>
            </a:r>
            <a:endParaRPr lang="en-US" sz="2800" dirty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paths: ["Include", "Exclude"],</a:t>
            </a:r>
            <a:endParaRPr lang="en-US" sz="2800" dirty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mode: </a:t>
            </a:r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[ 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"Consistent</a:t>
            </a:r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", 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"Lazy"],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automatic: [ true, false 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],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err="1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indexTransforms</a:t>
            </a:r>
            <a:r>
              <a:rPr lang="en-US" sz="280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: ["on demand", "</a:t>
            </a:r>
            <a:r>
              <a:rPr lang="en-US" sz="280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online</a:t>
            </a:r>
            <a:r>
              <a:rPr lang="en-US" sz="280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"]</a:t>
            </a:r>
            <a:endParaRPr lang="en-US" sz="280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2800" dirty="0" smtClean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}</a:t>
            </a:r>
            <a:endParaRPr lang="en-US" sz="2800" dirty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28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903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SDKs and Tooling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730029" y="1802883"/>
            <a:ext cx="3516781" cy="3704461"/>
            <a:chOff x="730029" y="1802883"/>
            <a:chExt cx="3516781" cy="3704461"/>
          </a:xfrm>
        </p:grpSpPr>
        <p:sp>
          <p:nvSpPr>
            <p:cNvPr id="54" name="TextBox 53"/>
            <p:cNvSpPr txBox="1"/>
            <p:nvPr/>
          </p:nvSpPr>
          <p:spPr>
            <a:xfrm>
              <a:off x="1685266" y="4265660"/>
              <a:ext cx="1120531" cy="1016818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SDKs</a:t>
              </a:r>
            </a:p>
            <a:p>
              <a:pPr marL="336145" indent="-336145" defTabSz="914367">
                <a:lnSpc>
                  <a:spcPct val="90000"/>
                </a:lnSpc>
                <a:spcAft>
                  <a:spcPts val="588"/>
                </a:spcAft>
                <a:buFont typeface="Wingdings" panose="05000000000000000000" pitchFamily="2" charset="2"/>
                <a:buChar char="§"/>
              </a:pPr>
              <a:endParaRPr lang="en-US" sz="2353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938245" y="1802883"/>
              <a:ext cx="2614572" cy="2465168"/>
              <a:chOff x="938245" y="1802883"/>
              <a:chExt cx="2614572" cy="2465168"/>
            </a:xfrm>
          </p:grpSpPr>
          <p:sp>
            <p:nvSpPr>
              <p:cNvPr id="5" name="Rounded Rectangle 4"/>
              <p:cNvSpPr/>
              <p:nvPr/>
            </p:nvSpPr>
            <p:spPr bwMode="auto">
              <a:xfrm>
                <a:off x="938245" y="1802883"/>
                <a:ext cx="2614572" cy="246516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8212" y="2101692"/>
                <a:ext cx="1568743" cy="1568743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 bwMode="auto">
              <a:xfrm rot="18925562">
                <a:off x="2335071" y="2535101"/>
                <a:ext cx="633851" cy="186538"/>
              </a:xfrm>
              <a:prstGeom prst="rect">
                <a:avLst/>
              </a:prstGeom>
              <a:solidFill>
                <a:srgbClr val="0079D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1851722" y="3497957"/>
                <a:ext cx="672319" cy="25614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1927982" y="3395242"/>
                <a:ext cx="376768" cy="25614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1918644" y="3423256"/>
                <a:ext cx="526172" cy="14006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1960240" y="3429116"/>
                <a:ext cx="520134" cy="12899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730029" y="4829888"/>
              <a:ext cx="3516781" cy="6774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</a:t>
              </a:r>
              <a:r>
                <a:rPr lang="en-US" sz="28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docdbsdks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347054" y="1802883"/>
            <a:ext cx="3516781" cy="3704461"/>
            <a:chOff x="4426263" y="1802883"/>
            <a:chExt cx="3516781" cy="3704461"/>
          </a:xfrm>
        </p:grpSpPr>
        <p:grpSp>
          <p:nvGrpSpPr>
            <p:cNvPr id="10" name="Group 9"/>
            <p:cNvGrpSpPr/>
            <p:nvPr/>
          </p:nvGrpSpPr>
          <p:grpSpPr>
            <a:xfrm>
              <a:off x="4727773" y="1802883"/>
              <a:ext cx="2614572" cy="2465168"/>
              <a:chOff x="4664887" y="1802883"/>
              <a:chExt cx="2614572" cy="2465168"/>
            </a:xfrm>
          </p:grpSpPr>
          <p:sp>
            <p:nvSpPr>
              <p:cNvPr id="30" name="Rounded Rectangle 29"/>
              <p:cNvSpPr/>
              <p:nvPr/>
            </p:nvSpPr>
            <p:spPr bwMode="auto">
              <a:xfrm>
                <a:off x="4664887" y="1802883"/>
                <a:ext cx="2614572" cy="246516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7561" y="2526746"/>
                <a:ext cx="1017443" cy="1017443"/>
              </a:xfrm>
              <a:prstGeom prst="rect">
                <a:avLst/>
              </a:prstGeom>
            </p:spPr>
          </p:pic>
        </p:grpSp>
        <p:sp>
          <p:nvSpPr>
            <p:cNvPr id="36" name="TextBox 35"/>
            <p:cNvSpPr txBox="1"/>
            <p:nvPr/>
          </p:nvSpPr>
          <p:spPr>
            <a:xfrm>
              <a:off x="4866197" y="4265659"/>
              <a:ext cx="2337724" cy="61552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Azure Portal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26263" y="4829888"/>
              <a:ext cx="3516781" cy="6774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portal.azure.com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100910" y="1802882"/>
            <a:ext cx="3911120" cy="3704462"/>
            <a:chOff x="8100910" y="1802882"/>
            <a:chExt cx="3911120" cy="3704462"/>
          </a:xfrm>
        </p:grpSpPr>
        <p:grpSp>
          <p:nvGrpSpPr>
            <p:cNvPr id="24" name="Group 23"/>
            <p:cNvGrpSpPr/>
            <p:nvPr/>
          </p:nvGrpSpPr>
          <p:grpSpPr>
            <a:xfrm>
              <a:off x="8461948" y="1802882"/>
              <a:ext cx="2614572" cy="2465168"/>
              <a:chOff x="8461948" y="1802882"/>
              <a:chExt cx="2614572" cy="2465168"/>
            </a:xfrm>
          </p:grpSpPr>
          <p:sp>
            <p:nvSpPr>
              <p:cNvPr id="31" name="Rounded Rectangle 30"/>
              <p:cNvSpPr/>
              <p:nvPr/>
            </p:nvSpPr>
            <p:spPr bwMode="auto">
              <a:xfrm>
                <a:off x="8461948" y="1802882"/>
                <a:ext cx="2614572" cy="246516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1877" y="2657490"/>
                <a:ext cx="1060813" cy="1060813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0269" y="2393770"/>
                <a:ext cx="764951" cy="764951"/>
              </a:xfrm>
              <a:prstGeom prst="rect">
                <a:avLst/>
              </a:prstGeom>
            </p:spPr>
          </p:pic>
          <p:sp>
            <p:nvSpPr>
              <p:cNvPr id="34" name="Rectangle 33"/>
              <p:cNvSpPr/>
              <p:nvPr/>
            </p:nvSpPr>
            <p:spPr bwMode="auto">
              <a:xfrm>
                <a:off x="9822589" y="3392903"/>
                <a:ext cx="255311" cy="165206"/>
              </a:xfrm>
              <a:prstGeom prst="rect">
                <a:avLst/>
              </a:prstGeom>
              <a:solidFill>
                <a:srgbClr val="0079D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10007503" y="3399299"/>
                <a:ext cx="462005" cy="165206"/>
              </a:xfrm>
              <a:prstGeom prst="rect">
                <a:avLst/>
              </a:prstGeom>
              <a:solidFill>
                <a:srgbClr val="0079D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8600372" y="4262250"/>
              <a:ext cx="2337724" cy="61552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Studio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100910" y="4829888"/>
              <a:ext cx="3911120" cy="6774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</a:t>
              </a:r>
              <a:r>
                <a:rPr lang="en-US" sz="28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docdbstudio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5463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Started Today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59477" y="2084363"/>
            <a:ext cx="4100274" cy="4107182"/>
            <a:chOff x="259477" y="2084363"/>
            <a:chExt cx="4100274" cy="4107182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1089404" y="2084363"/>
              <a:ext cx="2427817" cy="2468094"/>
            </a:xfrm>
            <a:prstGeom prst="round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6423" y="4698935"/>
              <a:ext cx="3753779" cy="6774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explore </a:t>
              </a:r>
              <a:r>
                <a:rPr lang="en-US" sz="2800" dirty="0" smtClean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playground</a:t>
              </a:r>
              <a:endParaRPr lang="en-US" sz="2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3312" y="3343775"/>
              <a:ext cx="764951" cy="76495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282383" y="2540150"/>
              <a:ext cx="2241062" cy="737721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78" b="1" dirty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 * from playground p where p.name = </a:t>
              </a:r>
              <a:r>
                <a:rPr lang="en-US" sz="1078" b="1" dirty="0" smtClean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  <a:r>
                <a:rPr lang="en-US" sz="1078" b="1" dirty="0" err="1" smtClean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DocumentDB</a:t>
              </a:r>
              <a:r>
                <a:rPr lang="en-US" sz="1078" b="1" dirty="0" smtClean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  <a:endParaRPr lang="en-US" sz="2353" b="1" dirty="0">
                <a:solidFill>
                  <a:srgbClr val="0079D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59477" y="5569489"/>
              <a:ext cx="4100274" cy="622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aka.ms/</a:t>
              </a:r>
              <a:r>
                <a:rPr lang="en-US" sz="24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docdbplayground</a:t>
              </a:r>
              <a:endParaRPr lang="en-US" sz="24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181097" y="2084363"/>
            <a:ext cx="3815979" cy="4089688"/>
            <a:chOff x="4088382" y="2084363"/>
            <a:chExt cx="3815979" cy="4089688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4751363" y="2084363"/>
              <a:ext cx="2427817" cy="2468094"/>
            </a:xfrm>
            <a:prstGeom prst="round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88382" y="4698935"/>
              <a:ext cx="3753779" cy="6774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build an app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1577" y="3277872"/>
              <a:ext cx="830855" cy="83085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320" y="2342067"/>
              <a:ext cx="764951" cy="764951"/>
            </a:xfrm>
            <a:prstGeom prst="rect">
              <a:avLst/>
            </a:prstGeom>
          </p:spPr>
        </p:pic>
        <p:cxnSp>
          <p:nvCxnSpPr>
            <p:cNvPr id="22" name="Elbow Connector 21"/>
            <p:cNvCxnSpPr>
              <a:endCxn id="8" idx="1"/>
            </p:cNvCxnSpPr>
            <p:nvPr/>
          </p:nvCxnSpPr>
          <p:spPr>
            <a:xfrm rot="16200000" flipH="1">
              <a:off x="5425778" y="3277499"/>
              <a:ext cx="563108" cy="268491"/>
            </a:xfrm>
            <a:prstGeom prst="bentConnector2">
              <a:avLst/>
            </a:prstGeom>
            <a:ln w="28575">
              <a:solidFill>
                <a:srgbClr val="0079D6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6728" y="2411367"/>
              <a:ext cx="549601" cy="549601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4313841" y="5551995"/>
              <a:ext cx="3590520" cy="622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aka.ms/</a:t>
              </a:r>
              <a:r>
                <a:rPr lang="en-US" sz="2400" b="1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docdbstarter</a:t>
              </a:r>
              <a:endParaRPr lang="en-US" sz="24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93542" y="2084363"/>
            <a:ext cx="3766598" cy="4085699"/>
            <a:chOff x="7793542" y="2084363"/>
            <a:chExt cx="3766598" cy="4085699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8456523" y="2084363"/>
              <a:ext cx="2427817" cy="2468094"/>
            </a:xfrm>
            <a:prstGeom prst="round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93542" y="4698935"/>
              <a:ext cx="3753779" cy="6220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dirty="0" smtClean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move some </a:t>
              </a:r>
              <a:r>
                <a:rPr lang="en-US" sz="24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data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76" y="2573595"/>
              <a:ext cx="1540359" cy="1540359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auto">
            <a:xfrm>
              <a:off x="8915753" y="3964549"/>
              <a:ext cx="379256" cy="456832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8831591" y="3415488"/>
              <a:ext cx="672319" cy="611063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9279804" y="3171212"/>
              <a:ext cx="486924" cy="933776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9279804" y="3473840"/>
              <a:ext cx="355515" cy="38396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9326153" y="3582074"/>
              <a:ext cx="355515" cy="224106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9383951" y="3582074"/>
              <a:ext cx="774284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9503910" y="3349903"/>
              <a:ext cx="550178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9406579" y="3198513"/>
              <a:ext cx="550178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9549437" y="3487305"/>
              <a:ext cx="550178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8967364" y="3127178"/>
              <a:ext cx="550178" cy="317487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0832" y="3198340"/>
              <a:ext cx="839653" cy="889671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 bwMode="auto">
            <a:xfrm>
              <a:off x="9489989" y="3198339"/>
              <a:ext cx="446023" cy="895007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4251" y="3251188"/>
              <a:ext cx="581182" cy="581182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8139539" y="5548006"/>
              <a:ext cx="3420601" cy="622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aka.ms/</a:t>
              </a:r>
              <a:r>
                <a:rPr lang="en-US" sz="2400" b="1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docdbimport</a:t>
              </a:r>
              <a:endParaRPr lang="en-US" sz="24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4025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162632"/>
          </a:xfrm>
        </p:spPr>
        <p:txBody>
          <a:bodyPr vert="horz" wrap="square" lIns="146304" tIns="91440" rIns="146304" bIns="91440" rtlCol="0">
            <a:spAutoFit/>
          </a:bodyPr>
          <a:lstStyle/>
          <a:p>
            <a:r>
              <a:rPr lang="en-US" sz="3200" dirty="0" err="1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documentdb.com</a:t>
            </a:r>
            <a:r>
              <a:rPr lang="en-US" sz="3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/>
            </a:r>
            <a:br>
              <a:rPr lang="en-US" sz="32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</a:br>
            <a:endParaRPr lang="en-US" sz="32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r>
              <a:rPr lang="en-US" sz="3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dirty="0" err="1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DocumentDB</a:t>
            </a:r>
            <a:endParaRPr lang="en-US" sz="32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r>
              <a:rPr lang="en-US" sz="3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dirty="0" err="1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dmakogon</a:t>
            </a:r>
            <a:endParaRPr lang="en-US" sz="32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r>
              <a:rPr lang="en-US" sz="3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dirty="0" err="1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ryancrawcour</a:t>
            </a:r>
            <a:r>
              <a:rPr lang="en-US" sz="32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/>
            </a:r>
            <a:br>
              <a:rPr lang="en-US" sz="32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</a:br>
            <a:r>
              <a:rPr lang="en-US" sz="3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 </a:t>
            </a:r>
            <a:endParaRPr lang="en-US" sz="3200" dirty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endParaRPr lang="en-US" sz="3200" dirty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r>
              <a:rPr lang="en-US" sz="3200" dirty="0" err="1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github.com</a:t>
            </a:r>
            <a:r>
              <a:rPr lang="en-US" sz="32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/azure/azure-</a:t>
            </a:r>
            <a:r>
              <a:rPr lang="en-US" sz="3200" dirty="0" err="1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documentdb</a:t>
            </a:r>
            <a:r>
              <a:rPr lang="en-US" sz="32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-node </a:t>
            </a:r>
            <a:endParaRPr lang="en-US" sz="32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r>
              <a:rPr lang="en-US" sz="3200" dirty="0" err="1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github.com</a:t>
            </a:r>
            <a:r>
              <a:rPr lang="en-US" sz="3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3200" dirty="0" err="1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dmakogon</a:t>
            </a:r>
            <a:r>
              <a:rPr lang="en-US" sz="3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/nosqlnow2015</a:t>
            </a:r>
            <a:endParaRPr lang="en-US" sz="3200" dirty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pPr marL="336118" indent="-336118">
              <a:buChar char="§"/>
            </a:pPr>
            <a:endParaRPr lang="en-US" sz="2353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429" y="1189177"/>
            <a:ext cx="6748333" cy="308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16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035352" cy="448627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What is DocumentDB?  (5-minute </a:t>
            </a:r>
            <a:r>
              <a:rPr lang="en-US" sz="3200" i="1" dirty="0" smtClean="0"/>
              <a:t>lightning-round</a:t>
            </a:r>
            <a:r>
              <a:rPr lang="en-US" sz="3200" dirty="0" smtClean="0"/>
              <a:t> edition)</a:t>
            </a:r>
          </a:p>
          <a:p>
            <a:pPr marL="0" indent="0">
              <a:buNone/>
            </a:pPr>
            <a:r>
              <a:rPr lang="en-US" sz="3200" dirty="0" smtClean="0"/>
              <a:t>Meet today’s data: Movies</a:t>
            </a:r>
          </a:p>
          <a:p>
            <a:pPr marL="0" indent="0">
              <a:buNone/>
            </a:pPr>
            <a:r>
              <a:rPr lang="en-US" sz="3200" dirty="0" smtClean="0"/>
              <a:t>Queries and indexing: Demos with a side of Q&amp;A</a:t>
            </a:r>
          </a:p>
          <a:p>
            <a:pPr marL="0" indent="0">
              <a:buNone/>
            </a:pPr>
            <a:r>
              <a:rPr lang="en-US" sz="3200" dirty="0" smtClean="0"/>
              <a:t>Amazing #</a:t>
            </a:r>
            <a:r>
              <a:rPr lang="en-US" sz="3200" dirty="0" err="1" smtClean="0"/>
              <a:t>AzureConf</a:t>
            </a:r>
            <a:r>
              <a:rPr lang="en-US" sz="3200" dirty="0" smtClean="0"/>
              <a:t> </a:t>
            </a:r>
            <a:r>
              <a:rPr lang="en-US" sz="3200" dirty="0" smtClean="0"/>
              <a:t>tweets!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6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&lt;add </a:t>
            </a:r>
            <a:r>
              <a:rPr lang="en-US" dirty="0" err="1" smtClean="0"/>
              <a:t>docdb</a:t>
            </a:r>
            <a:r>
              <a:rPr lang="en-US" dirty="0" smtClean="0"/>
              <a:t> slide&gt;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where </a:t>
            </a:r>
            <a:r>
              <a:rPr lang="en-US" dirty="0" err="1" smtClean="0"/>
              <a:t>docdb</a:t>
            </a:r>
            <a:r>
              <a:rPr lang="en-US" dirty="0" smtClean="0"/>
              <a:t> fits in the Azure data landscape (borrow from old </a:t>
            </a:r>
            <a:r>
              <a:rPr lang="en-US" dirty="0" err="1" smtClean="0"/>
              <a:t>docdb</a:t>
            </a:r>
            <a:r>
              <a:rPr lang="en-US" dirty="0" smtClean="0"/>
              <a:t> deck from last year)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164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357123"/>
            <a:ext cx="11841896" cy="20520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{ 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name:"Azure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DocumentDB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classification: "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N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oSQL",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dbType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: "Document",</a:t>
            </a:r>
            <a:endParaRPr lang="en-US" sz="28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connectVia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[ "rest", "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sdk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 ],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manageVia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[ "portal", "rest", "cli", "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sdk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 ],</a:t>
            </a:r>
          </a:p>
          <a:p>
            <a:pPr marL="0" indent="0">
              <a:buNone/>
            </a:pP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differsVia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	[ "service", "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js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", "indexing",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						"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consistency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		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	]</a:t>
            </a:r>
            <a:endParaRPr lang="en-US" sz="28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</a:t>
            </a:r>
            <a:r>
              <a:rPr lang="en-US" dirty="0" err="1" smtClean="0"/>
              <a:t>DocumentDB</a:t>
            </a:r>
            <a:r>
              <a:rPr lang="en-US" dirty="0" smtClean="0"/>
              <a:t>: Lightning Round Edition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223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131"/>
          <p:cNvSpPr>
            <a:spLocks noEditPoints="1"/>
          </p:cNvSpPr>
          <p:nvPr/>
        </p:nvSpPr>
        <p:spPr bwMode="black">
          <a:xfrm>
            <a:off x="1393840" y="2483506"/>
            <a:ext cx="280935" cy="165511"/>
          </a:xfrm>
          <a:custGeom>
            <a:avLst/>
            <a:gdLst>
              <a:gd name="T0" fmla="*/ 63 w 78"/>
              <a:gd name="T1" fmla="*/ 46 h 46"/>
              <a:gd name="T2" fmla="*/ 15 w 78"/>
              <a:gd name="T3" fmla="*/ 46 h 46"/>
              <a:gd name="T4" fmla="*/ 15 w 78"/>
              <a:gd name="T5" fmla="*/ 37 h 46"/>
              <a:gd name="T6" fmla="*/ 63 w 78"/>
              <a:gd name="T7" fmla="*/ 37 h 46"/>
              <a:gd name="T8" fmla="*/ 63 w 78"/>
              <a:gd name="T9" fmla="*/ 46 h 46"/>
              <a:gd name="T10" fmla="*/ 70 w 78"/>
              <a:gd name="T11" fmla="*/ 0 h 46"/>
              <a:gd name="T12" fmla="*/ 15 w 78"/>
              <a:gd name="T13" fmla="*/ 0 h 46"/>
              <a:gd name="T14" fmla="*/ 15 w 78"/>
              <a:gd name="T15" fmla="*/ 9 h 46"/>
              <a:gd name="T16" fmla="*/ 70 w 78"/>
              <a:gd name="T17" fmla="*/ 9 h 46"/>
              <a:gd name="T18" fmla="*/ 70 w 78"/>
              <a:gd name="T19" fmla="*/ 0 h 46"/>
              <a:gd name="T20" fmla="*/ 78 w 78"/>
              <a:gd name="T21" fmla="*/ 18 h 46"/>
              <a:gd name="T22" fmla="*/ 15 w 78"/>
              <a:gd name="T23" fmla="*/ 18 h 46"/>
              <a:gd name="T24" fmla="*/ 15 w 78"/>
              <a:gd name="T25" fmla="*/ 28 h 46"/>
              <a:gd name="T26" fmla="*/ 78 w 78"/>
              <a:gd name="T27" fmla="*/ 28 h 46"/>
              <a:gd name="T28" fmla="*/ 78 w 78"/>
              <a:gd name="T29" fmla="*/ 18 h 46"/>
              <a:gd name="T30" fmla="*/ 4 w 78"/>
              <a:gd name="T31" fmla="*/ 9 h 46"/>
              <a:gd name="T32" fmla="*/ 9 w 78"/>
              <a:gd name="T33" fmla="*/ 4 h 46"/>
              <a:gd name="T34" fmla="*/ 4 w 78"/>
              <a:gd name="T35" fmla="*/ 0 h 46"/>
              <a:gd name="T36" fmla="*/ 0 w 78"/>
              <a:gd name="T37" fmla="*/ 4 h 46"/>
              <a:gd name="T38" fmla="*/ 4 w 78"/>
              <a:gd name="T39" fmla="*/ 9 h 46"/>
              <a:gd name="T40" fmla="*/ 4 w 78"/>
              <a:gd name="T41" fmla="*/ 18 h 46"/>
              <a:gd name="T42" fmla="*/ 0 w 78"/>
              <a:gd name="T43" fmla="*/ 23 h 46"/>
              <a:gd name="T44" fmla="*/ 4 w 78"/>
              <a:gd name="T45" fmla="*/ 28 h 46"/>
              <a:gd name="T46" fmla="*/ 9 w 78"/>
              <a:gd name="T47" fmla="*/ 23 h 46"/>
              <a:gd name="T48" fmla="*/ 4 w 78"/>
              <a:gd name="T49" fmla="*/ 18 h 46"/>
              <a:gd name="T50" fmla="*/ 4 w 78"/>
              <a:gd name="T51" fmla="*/ 37 h 46"/>
              <a:gd name="T52" fmla="*/ 0 w 78"/>
              <a:gd name="T53" fmla="*/ 41 h 46"/>
              <a:gd name="T54" fmla="*/ 4 w 78"/>
              <a:gd name="T55" fmla="*/ 46 h 46"/>
              <a:gd name="T56" fmla="*/ 9 w 78"/>
              <a:gd name="T57" fmla="*/ 41 h 46"/>
              <a:gd name="T58" fmla="*/ 4 w 78"/>
              <a:gd name="T59" fmla="*/ 37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8" h="46">
                <a:moveTo>
                  <a:pt x="63" y="46"/>
                </a:moveTo>
                <a:cubicBezTo>
                  <a:pt x="15" y="46"/>
                  <a:pt x="15" y="46"/>
                  <a:pt x="15" y="46"/>
                </a:cubicBezTo>
                <a:cubicBezTo>
                  <a:pt x="15" y="37"/>
                  <a:pt x="15" y="37"/>
                  <a:pt x="15" y="37"/>
                </a:cubicBezTo>
                <a:cubicBezTo>
                  <a:pt x="63" y="37"/>
                  <a:pt x="63" y="37"/>
                  <a:pt x="63" y="37"/>
                </a:cubicBezTo>
                <a:lnTo>
                  <a:pt x="63" y="46"/>
                </a:lnTo>
                <a:close/>
                <a:moveTo>
                  <a:pt x="70" y="0"/>
                </a:moveTo>
                <a:cubicBezTo>
                  <a:pt x="15" y="0"/>
                  <a:pt x="15" y="0"/>
                  <a:pt x="15" y="0"/>
                </a:cubicBezTo>
                <a:cubicBezTo>
                  <a:pt x="15" y="9"/>
                  <a:pt x="15" y="9"/>
                  <a:pt x="15" y="9"/>
                </a:cubicBezTo>
                <a:cubicBezTo>
                  <a:pt x="70" y="9"/>
                  <a:pt x="70" y="9"/>
                  <a:pt x="70" y="9"/>
                </a:cubicBezTo>
                <a:lnTo>
                  <a:pt x="70" y="0"/>
                </a:lnTo>
                <a:close/>
                <a:moveTo>
                  <a:pt x="78" y="18"/>
                </a:moveTo>
                <a:cubicBezTo>
                  <a:pt x="15" y="18"/>
                  <a:pt x="15" y="18"/>
                  <a:pt x="15" y="18"/>
                </a:cubicBezTo>
                <a:cubicBezTo>
                  <a:pt x="15" y="28"/>
                  <a:pt x="15" y="28"/>
                  <a:pt x="15" y="28"/>
                </a:cubicBezTo>
                <a:cubicBezTo>
                  <a:pt x="78" y="28"/>
                  <a:pt x="78" y="28"/>
                  <a:pt x="78" y="28"/>
                </a:cubicBezTo>
                <a:lnTo>
                  <a:pt x="78" y="18"/>
                </a:lnTo>
                <a:close/>
                <a:moveTo>
                  <a:pt x="4" y="9"/>
                </a:moveTo>
                <a:cubicBezTo>
                  <a:pt x="7" y="9"/>
                  <a:pt x="9" y="7"/>
                  <a:pt x="9" y="4"/>
                </a:cubicBezTo>
                <a:cubicBezTo>
                  <a:pt x="9" y="2"/>
                  <a:pt x="7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"/>
                  <a:pt x="2" y="9"/>
                  <a:pt x="4" y="9"/>
                </a:cubicBezTo>
                <a:moveTo>
                  <a:pt x="4" y="18"/>
                </a:moveTo>
                <a:cubicBezTo>
                  <a:pt x="2" y="18"/>
                  <a:pt x="0" y="20"/>
                  <a:pt x="0" y="23"/>
                </a:cubicBezTo>
                <a:cubicBezTo>
                  <a:pt x="0" y="26"/>
                  <a:pt x="2" y="28"/>
                  <a:pt x="4" y="28"/>
                </a:cubicBezTo>
                <a:cubicBezTo>
                  <a:pt x="7" y="28"/>
                  <a:pt x="9" y="26"/>
                  <a:pt x="9" y="23"/>
                </a:cubicBezTo>
                <a:cubicBezTo>
                  <a:pt x="9" y="20"/>
                  <a:pt x="7" y="18"/>
                  <a:pt x="4" y="18"/>
                </a:cubicBezTo>
                <a:moveTo>
                  <a:pt x="4" y="37"/>
                </a:moveTo>
                <a:cubicBezTo>
                  <a:pt x="2" y="37"/>
                  <a:pt x="0" y="39"/>
                  <a:pt x="0" y="41"/>
                </a:cubicBezTo>
                <a:cubicBezTo>
                  <a:pt x="0" y="44"/>
                  <a:pt x="2" y="46"/>
                  <a:pt x="4" y="46"/>
                </a:cubicBezTo>
                <a:cubicBezTo>
                  <a:pt x="7" y="46"/>
                  <a:pt x="9" y="44"/>
                  <a:pt x="9" y="41"/>
                </a:cubicBezTo>
                <a:cubicBezTo>
                  <a:pt x="9" y="39"/>
                  <a:pt x="7" y="37"/>
                  <a:pt x="4" y="37"/>
                </a:cubicBezTo>
              </a:path>
            </a:pathLst>
          </a:custGeom>
          <a:solidFill>
            <a:srgbClr val="FFFFFF"/>
          </a:solidFill>
          <a:ln>
            <a:solidFill>
              <a:srgbClr val="61697E"/>
            </a:solidFill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43" name="TextBox 42"/>
          <p:cNvSpPr txBox="1"/>
          <p:nvPr/>
        </p:nvSpPr>
        <p:spPr>
          <a:xfrm>
            <a:off x="658753" y="1763524"/>
            <a:ext cx="1844438" cy="622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Account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1797969" y="2548271"/>
            <a:ext cx="90389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378912" y="1763524"/>
            <a:ext cx="1626200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Databases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2875196" y="3031556"/>
            <a:ext cx="0" cy="889395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875196" y="3920950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265566" y="4170892"/>
            <a:ext cx="0" cy="72118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265566" y="4892077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791464" y="3147130"/>
            <a:ext cx="1047132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125003" y="4331017"/>
            <a:ext cx="1825550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Permissions</a:t>
            </a:r>
          </a:p>
        </p:txBody>
      </p:sp>
      <p:pic>
        <p:nvPicPr>
          <p:cNvPr id="52" name="Picture 5" descr="\\MAGNUM\Projects\Microsoft\Cloud Power FY12\Design\ICONS_PNG\Consistent_Development_and_Deployment_Platform.png"/>
          <p:cNvPicPr>
            <a:picLocks noChangeAspect="1" noChangeArrowheads="1"/>
          </p:cNvPicPr>
          <p:nvPr/>
        </p:nvPicPr>
        <p:blipFill>
          <a:blip r:embed="rId3" cstate="print">
            <a:lum bright="100000"/>
          </a:blip>
          <a:stretch>
            <a:fillRect/>
          </a:stretch>
        </p:blipFill>
        <p:spPr bwMode="auto">
          <a:xfrm>
            <a:off x="3716717" y="4907635"/>
            <a:ext cx="283250" cy="283250"/>
          </a:xfrm>
          <a:prstGeom prst="rect">
            <a:avLst/>
          </a:prstGeom>
          <a:noFill/>
        </p:spPr>
      </p:pic>
      <p:cxnSp>
        <p:nvCxnSpPr>
          <p:cNvPr id="53" name="Straight Connector 52"/>
          <p:cNvCxnSpPr>
            <a:cxnSpLocks noChangeAspect="1"/>
          </p:cNvCxnSpPr>
          <p:nvPr/>
        </p:nvCxnSpPr>
        <p:spPr>
          <a:xfrm>
            <a:off x="3529914" y="2560515"/>
            <a:ext cx="1245238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348580" y="1763524"/>
            <a:ext cx="1713404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Collections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93800" y="1763524"/>
            <a:ext cx="1774767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Documents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5486397" y="2548271"/>
            <a:ext cx="120308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128990" y="2962243"/>
            <a:ext cx="0" cy="3012577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128989" y="3920950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132732" y="4886405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128990" y="4645158"/>
            <a:ext cx="0" cy="72118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116388" y="5951055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70197" y="2548271"/>
            <a:ext cx="109371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852322" y="1763524"/>
            <a:ext cx="1931220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Attachments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240261" y="3154474"/>
            <a:ext cx="2634425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Stored Procedures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75393" y="4280238"/>
            <a:ext cx="1323361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Triggers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235950" y="5324655"/>
            <a:ext cx="3241514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 Defined Functions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6597053" y="2696758"/>
            <a:ext cx="672319" cy="29151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0" name="Picture 6" descr="\\MAGNUM\Projects\Microsoft\Cloud Power FY12\Design\ICONS_PNG\Flexible_Workspace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</a:blip>
          <a:srcRect r="63636"/>
          <a:stretch>
            <a:fillRect/>
          </a:stretch>
        </p:blipFill>
        <p:spPr bwMode="auto">
          <a:xfrm flipH="1">
            <a:off x="3142648" y="3643880"/>
            <a:ext cx="160778" cy="442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Picture 6" descr="\\MAGNUM\Projects\Microsoft\Cloud Power FY12\Design\ICONS_PNG\Flexible_Workspace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</a:blip>
          <a:srcRect r="63636"/>
          <a:stretch>
            <a:fillRect/>
          </a:stretch>
        </p:blipFill>
        <p:spPr bwMode="auto">
          <a:xfrm flipH="1">
            <a:off x="3284815" y="3778696"/>
            <a:ext cx="160778" cy="4421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Group 71"/>
          <p:cNvGrpSpPr/>
          <p:nvPr/>
        </p:nvGrpSpPr>
        <p:grpSpPr>
          <a:xfrm>
            <a:off x="5444380" y="5782033"/>
            <a:ext cx="447667" cy="427038"/>
            <a:chOff x="8043096" y="1834991"/>
            <a:chExt cx="421985" cy="463834"/>
          </a:xfrm>
        </p:grpSpPr>
        <p:sp>
          <p:nvSpPr>
            <p:cNvPr id="73" name="Rectangle 72"/>
            <p:cNvSpPr/>
            <p:nvPr/>
          </p:nvSpPr>
          <p:spPr>
            <a:xfrm>
              <a:off x="8043096" y="1834991"/>
              <a:ext cx="286517" cy="412910"/>
            </a:xfrm>
            <a:prstGeom prst="rect">
              <a:avLst/>
            </a:prstGeom>
            <a:ln w="12700">
              <a:solidFill>
                <a:srgbClr val="61697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094961" y="2037215"/>
              <a:ext cx="37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61697E"/>
                  </a:solidFill>
                </a:rPr>
                <a:t>JS</a:t>
              </a:r>
              <a:endParaRPr lang="en-US" sz="1050" dirty="0">
                <a:solidFill>
                  <a:srgbClr val="61697E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49983" y="4737098"/>
            <a:ext cx="447667" cy="427038"/>
            <a:chOff x="8043096" y="1834991"/>
            <a:chExt cx="421985" cy="463834"/>
          </a:xfrm>
        </p:grpSpPr>
        <p:sp>
          <p:nvSpPr>
            <p:cNvPr id="76" name="Rectangle 75"/>
            <p:cNvSpPr/>
            <p:nvPr/>
          </p:nvSpPr>
          <p:spPr>
            <a:xfrm>
              <a:off x="8043096" y="1834991"/>
              <a:ext cx="286517" cy="412910"/>
            </a:xfrm>
            <a:prstGeom prst="rect">
              <a:avLst/>
            </a:prstGeom>
            <a:ln w="12700">
              <a:solidFill>
                <a:srgbClr val="61697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094961" y="2037215"/>
              <a:ext cx="37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61697E"/>
                  </a:solidFill>
                </a:rPr>
                <a:t>JS</a:t>
              </a:r>
              <a:endParaRPr lang="en-US" sz="1050" dirty="0">
                <a:solidFill>
                  <a:srgbClr val="61697E"/>
                </a:solidFill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425568" y="3681621"/>
            <a:ext cx="447667" cy="427038"/>
            <a:chOff x="8043096" y="1834991"/>
            <a:chExt cx="421985" cy="463834"/>
          </a:xfrm>
        </p:grpSpPr>
        <p:sp>
          <p:nvSpPr>
            <p:cNvPr id="79" name="Rectangle 78"/>
            <p:cNvSpPr/>
            <p:nvPr/>
          </p:nvSpPr>
          <p:spPr>
            <a:xfrm>
              <a:off x="8043096" y="1834991"/>
              <a:ext cx="286517" cy="412910"/>
            </a:xfrm>
            <a:prstGeom prst="rect">
              <a:avLst/>
            </a:prstGeom>
            <a:ln w="12700">
              <a:solidFill>
                <a:srgbClr val="61697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4961" y="2037215"/>
              <a:ext cx="37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61697E"/>
                  </a:solidFill>
                </a:rPr>
                <a:t>JS</a:t>
              </a:r>
              <a:endParaRPr lang="en-US" sz="1050" dirty="0">
                <a:solidFill>
                  <a:srgbClr val="61697E"/>
                </a:solidFill>
              </a:endParaRPr>
            </a:p>
          </p:txBody>
        </p:sp>
      </p:grpSp>
      <p:pic>
        <p:nvPicPr>
          <p:cNvPr id="81" name="Picture 3" descr="\\MAGNUM\Projects\Microsoft\Cloud Power FY12\Design\ICONS_PNG\Document.png"/>
          <p:cNvPicPr>
            <a:picLocks noChangeAspect="1" noChangeArrowheads="1"/>
          </p:cNvPicPr>
          <p:nvPr/>
        </p:nvPicPr>
        <p:blipFill>
          <a:blip r:embed="rId5" cstate="print">
            <a:biLevel thresh="25000"/>
          </a:blip>
          <a:stretch>
            <a:fillRect/>
          </a:stretch>
        </p:blipFill>
        <p:spPr bwMode="auto">
          <a:xfrm>
            <a:off x="6650444" y="2303607"/>
            <a:ext cx="534104" cy="534104"/>
          </a:xfrm>
          <a:prstGeom prst="rect">
            <a:avLst/>
          </a:prstGeom>
          <a:noFill/>
        </p:spPr>
      </p:pic>
      <p:grpSp>
        <p:nvGrpSpPr>
          <p:cNvPr id="83" name="Group 82"/>
          <p:cNvGrpSpPr/>
          <p:nvPr/>
        </p:nvGrpSpPr>
        <p:grpSpPr>
          <a:xfrm>
            <a:off x="8474976" y="2285956"/>
            <a:ext cx="534104" cy="534104"/>
            <a:chOff x="11500644" y="1034375"/>
            <a:chExt cx="534104" cy="534104"/>
          </a:xfrm>
        </p:grpSpPr>
        <p:grpSp>
          <p:nvGrpSpPr>
            <p:cNvPr id="85" name="Group 84"/>
            <p:cNvGrpSpPr/>
            <p:nvPr/>
          </p:nvGrpSpPr>
          <p:grpSpPr>
            <a:xfrm>
              <a:off x="11500644" y="1034375"/>
              <a:ext cx="534104" cy="534104"/>
              <a:chOff x="10304868" y="3253855"/>
              <a:chExt cx="534104" cy="534104"/>
            </a:xfrm>
          </p:grpSpPr>
          <p:pic>
            <p:nvPicPr>
              <p:cNvPr id="87" name="Picture 3" descr="\\MAGNUM\Projects\Microsoft\Cloud Power FY12\Design\ICONS_PNG\Document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biLevel thresh="25000"/>
              </a:blip>
              <a:stretch>
                <a:fillRect/>
              </a:stretch>
            </p:blipFill>
            <p:spPr bwMode="auto">
              <a:xfrm>
                <a:off x="10304868" y="3253855"/>
                <a:ext cx="534104" cy="534104"/>
              </a:xfrm>
              <a:prstGeom prst="rect">
                <a:avLst/>
              </a:prstGeom>
              <a:noFill/>
            </p:spPr>
          </p:pic>
          <p:sp>
            <p:nvSpPr>
              <p:cNvPr id="88" name="Rectangle 87"/>
              <p:cNvSpPr/>
              <p:nvPr/>
            </p:nvSpPr>
            <p:spPr bwMode="auto">
              <a:xfrm>
                <a:off x="10533863" y="3430439"/>
                <a:ext cx="154779" cy="219224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6" name="Rectangle 85"/>
            <p:cNvSpPr/>
            <p:nvPr/>
          </p:nvSpPr>
          <p:spPr bwMode="auto">
            <a:xfrm>
              <a:off x="11635143" y="1265441"/>
              <a:ext cx="169173" cy="12787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89" name="Picture 8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984" y="2406571"/>
            <a:ext cx="312224" cy="32423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767" y="2534363"/>
            <a:ext cx="312224" cy="324233"/>
          </a:xfrm>
          <a:prstGeom prst="rect">
            <a:avLst/>
          </a:prstGeom>
        </p:spPr>
      </p:pic>
      <p:sp>
        <p:nvSpPr>
          <p:cNvPr id="91" name="Freeform 79"/>
          <p:cNvSpPr>
            <a:spLocks noEditPoints="1"/>
          </p:cNvSpPr>
          <p:nvPr/>
        </p:nvSpPr>
        <p:spPr bwMode="black">
          <a:xfrm>
            <a:off x="4985112" y="2425888"/>
            <a:ext cx="260623" cy="310144"/>
          </a:xfrm>
          <a:custGeom>
            <a:avLst/>
            <a:gdLst>
              <a:gd name="T0" fmla="*/ 277 w 277"/>
              <a:gd name="T1" fmla="*/ 171 h 344"/>
              <a:gd name="T2" fmla="*/ 277 w 277"/>
              <a:gd name="T3" fmla="*/ 251 h 344"/>
              <a:gd name="T4" fmla="*/ 274 w 277"/>
              <a:gd name="T5" fmla="*/ 258 h 344"/>
              <a:gd name="T6" fmla="*/ 251 w 277"/>
              <a:gd name="T7" fmla="*/ 280 h 344"/>
              <a:gd name="T8" fmla="*/ 251 w 277"/>
              <a:gd name="T9" fmla="*/ 295 h 344"/>
              <a:gd name="T10" fmla="*/ 248 w 277"/>
              <a:gd name="T11" fmla="*/ 302 h 344"/>
              <a:gd name="T12" fmla="*/ 241 w 277"/>
              <a:gd name="T13" fmla="*/ 305 h 344"/>
              <a:gd name="T14" fmla="*/ 10 w 277"/>
              <a:gd name="T15" fmla="*/ 305 h 344"/>
              <a:gd name="T16" fmla="*/ 3 w 277"/>
              <a:gd name="T17" fmla="*/ 302 h 344"/>
              <a:gd name="T18" fmla="*/ 0 w 277"/>
              <a:gd name="T19" fmla="*/ 295 h 344"/>
              <a:gd name="T20" fmla="*/ 0 w 277"/>
              <a:gd name="T21" fmla="*/ 9 h 344"/>
              <a:gd name="T22" fmla="*/ 3 w 277"/>
              <a:gd name="T23" fmla="*/ 2 h 344"/>
              <a:gd name="T24" fmla="*/ 10 w 277"/>
              <a:gd name="T25" fmla="*/ 0 h 344"/>
              <a:gd name="T26" fmla="*/ 241 w 277"/>
              <a:gd name="T27" fmla="*/ 0 h 344"/>
              <a:gd name="T28" fmla="*/ 248 w 277"/>
              <a:gd name="T29" fmla="*/ 2 h 344"/>
              <a:gd name="T30" fmla="*/ 251 w 277"/>
              <a:gd name="T31" fmla="*/ 9 h 344"/>
              <a:gd name="T32" fmla="*/ 251 w 277"/>
              <a:gd name="T33" fmla="*/ 143 h 344"/>
              <a:gd name="T34" fmla="*/ 274 w 277"/>
              <a:gd name="T35" fmla="*/ 164 h 344"/>
              <a:gd name="T36" fmla="*/ 277 w 277"/>
              <a:gd name="T37" fmla="*/ 171 h 344"/>
              <a:gd name="T38" fmla="*/ 3 w 277"/>
              <a:gd name="T39" fmla="*/ 2 h 344"/>
              <a:gd name="T40" fmla="*/ 0 w 277"/>
              <a:gd name="T41" fmla="*/ 9 h 344"/>
              <a:gd name="T42" fmla="*/ 0 w 277"/>
              <a:gd name="T43" fmla="*/ 295 h 344"/>
              <a:gd name="T44" fmla="*/ 3 w 277"/>
              <a:gd name="T45" fmla="*/ 302 h 344"/>
              <a:gd name="T46" fmla="*/ 10 w 277"/>
              <a:gd name="T47" fmla="*/ 305 h 344"/>
              <a:gd name="T48" fmla="*/ 199 w 277"/>
              <a:gd name="T49" fmla="*/ 305 h 344"/>
              <a:gd name="T50" fmla="*/ 199 w 277"/>
              <a:gd name="T51" fmla="*/ 191 h 344"/>
              <a:gd name="T52" fmla="*/ 216 w 277"/>
              <a:gd name="T53" fmla="*/ 171 h 344"/>
              <a:gd name="T54" fmla="*/ 222 w 277"/>
              <a:gd name="T55" fmla="*/ 155 h 344"/>
              <a:gd name="T56" fmla="*/ 222 w 277"/>
              <a:gd name="T57" fmla="*/ 56 h 344"/>
              <a:gd name="T58" fmla="*/ 202 w 277"/>
              <a:gd name="T59" fmla="*/ 32 h 344"/>
              <a:gd name="T60" fmla="*/ 31 w 277"/>
              <a:gd name="T61" fmla="*/ 0 h 344"/>
              <a:gd name="T62" fmla="*/ 10 w 277"/>
              <a:gd name="T63" fmla="*/ 0 h 344"/>
              <a:gd name="T64" fmla="*/ 3 w 277"/>
              <a:gd name="T65" fmla="*/ 2 h 344"/>
              <a:gd name="T66" fmla="*/ 200 w 277"/>
              <a:gd name="T67" fmla="*/ 47 h 344"/>
              <a:gd name="T68" fmla="*/ 11 w 277"/>
              <a:gd name="T69" fmla="*/ 11 h 344"/>
              <a:gd name="T70" fmla="*/ 4 w 277"/>
              <a:gd name="T71" fmla="*/ 13 h 344"/>
              <a:gd name="T72" fmla="*/ 0 w 277"/>
              <a:gd name="T73" fmla="*/ 20 h 344"/>
              <a:gd name="T74" fmla="*/ 0 w 277"/>
              <a:gd name="T75" fmla="*/ 302 h 344"/>
              <a:gd name="T76" fmla="*/ 8 w 277"/>
              <a:gd name="T77" fmla="*/ 311 h 344"/>
              <a:gd name="T78" fmla="*/ 173 w 277"/>
              <a:gd name="T79" fmla="*/ 343 h 344"/>
              <a:gd name="T80" fmla="*/ 181 w 277"/>
              <a:gd name="T81" fmla="*/ 341 h 344"/>
              <a:gd name="T82" fmla="*/ 184 w 277"/>
              <a:gd name="T83" fmla="*/ 334 h 344"/>
              <a:gd name="T84" fmla="*/ 184 w 277"/>
              <a:gd name="T85" fmla="*/ 185 h 344"/>
              <a:gd name="T86" fmla="*/ 205 w 277"/>
              <a:gd name="T87" fmla="*/ 161 h 344"/>
              <a:gd name="T88" fmla="*/ 207 w 277"/>
              <a:gd name="T89" fmla="*/ 155 h 344"/>
              <a:gd name="T90" fmla="*/ 207 w 277"/>
              <a:gd name="T91" fmla="*/ 56 h 344"/>
              <a:gd name="T92" fmla="*/ 200 w 277"/>
              <a:gd name="T93" fmla="*/ 4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7" h="344">
                <a:moveTo>
                  <a:pt x="277" y="171"/>
                </a:moveTo>
                <a:cubicBezTo>
                  <a:pt x="277" y="251"/>
                  <a:pt x="277" y="251"/>
                  <a:pt x="277" y="251"/>
                </a:cubicBezTo>
                <a:cubicBezTo>
                  <a:pt x="277" y="254"/>
                  <a:pt x="276" y="256"/>
                  <a:pt x="274" y="258"/>
                </a:cubicBezTo>
                <a:cubicBezTo>
                  <a:pt x="251" y="280"/>
                  <a:pt x="251" y="280"/>
                  <a:pt x="251" y="280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51" y="298"/>
                  <a:pt x="250" y="300"/>
                  <a:pt x="248" y="302"/>
                </a:cubicBezTo>
                <a:cubicBezTo>
                  <a:pt x="246" y="304"/>
                  <a:pt x="244" y="305"/>
                  <a:pt x="241" y="305"/>
                </a:cubicBezTo>
                <a:cubicBezTo>
                  <a:pt x="10" y="305"/>
                  <a:pt x="10" y="305"/>
                  <a:pt x="10" y="305"/>
                </a:cubicBezTo>
                <a:cubicBezTo>
                  <a:pt x="7" y="305"/>
                  <a:pt x="5" y="304"/>
                  <a:pt x="3" y="302"/>
                </a:cubicBezTo>
                <a:cubicBezTo>
                  <a:pt x="1" y="300"/>
                  <a:pt x="0" y="298"/>
                  <a:pt x="0" y="295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3" y="2"/>
                </a:cubicBezTo>
                <a:cubicBezTo>
                  <a:pt x="5" y="1"/>
                  <a:pt x="7" y="0"/>
                  <a:pt x="10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4" y="0"/>
                  <a:pt x="246" y="1"/>
                  <a:pt x="248" y="2"/>
                </a:cubicBezTo>
                <a:cubicBezTo>
                  <a:pt x="250" y="4"/>
                  <a:pt x="251" y="6"/>
                  <a:pt x="251" y="9"/>
                </a:cubicBezTo>
                <a:cubicBezTo>
                  <a:pt x="251" y="143"/>
                  <a:pt x="251" y="143"/>
                  <a:pt x="251" y="143"/>
                </a:cubicBezTo>
                <a:cubicBezTo>
                  <a:pt x="274" y="164"/>
                  <a:pt x="274" y="164"/>
                  <a:pt x="274" y="164"/>
                </a:cubicBezTo>
                <a:cubicBezTo>
                  <a:pt x="276" y="166"/>
                  <a:pt x="277" y="169"/>
                  <a:pt x="277" y="171"/>
                </a:cubicBezTo>
                <a:close/>
                <a:moveTo>
                  <a:pt x="3" y="2"/>
                </a:moveTo>
                <a:cubicBezTo>
                  <a:pt x="1" y="4"/>
                  <a:pt x="0" y="6"/>
                  <a:pt x="0" y="9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298"/>
                  <a:pt x="1" y="300"/>
                  <a:pt x="3" y="302"/>
                </a:cubicBezTo>
                <a:cubicBezTo>
                  <a:pt x="5" y="304"/>
                  <a:pt x="7" y="305"/>
                  <a:pt x="10" y="305"/>
                </a:cubicBezTo>
                <a:cubicBezTo>
                  <a:pt x="199" y="305"/>
                  <a:pt x="199" y="305"/>
                  <a:pt x="199" y="30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204" y="185"/>
                  <a:pt x="216" y="171"/>
                  <a:pt x="216" y="171"/>
                </a:cubicBezTo>
                <a:cubicBezTo>
                  <a:pt x="220" y="166"/>
                  <a:pt x="222" y="161"/>
                  <a:pt x="222" y="155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22" y="44"/>
                  <a:pt x="214" y="35"/>
                  <a:pt x="202" y="32"/>
                </a:cubicBezTo>
                <a:cubicBezTo>
                  <a:pt x="31" y="0"/>
                  <a:pt x="31" y="0"/>
                  <a:pt x="3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5" y="1"/>
                  <a:pt x="3" y="2"/>
                </a:cubicBezTo>
                <a:close/>
                <a:moveTo>
                  <a:pt x="200" y="47"/>
                </a:moveTo>
                <a:cubicBezTo>
                  <a:pt x="11" y="11"/>
                  <a:pt x="11" y="11"/>
                  <a:pt x="11" y="11"/>
                </a:cubicBezTo>
                <a:cubicBezTo>
                  <a:pt x="9" y="10"/>
                  <a:pt x="6" y="11"/>
                  <a:pt x="4" y="13"/>
                </a:cubicBezTo>
                <a:cubicBezTo>
                  <a:pt x="2" y="14"/>
                  <a:pt x="0" y="17"/>
                  <a:pt x="0" y="20"/>
                </a:cubicBezTo>
                <a:cubicBezTo>
                  <a:pt x="0" y="302"/>
                  <a:pt x="0" y="302"/>
                  <a:pt x="0" y="302"/>
                </a:cubicBezTo>
                <a:cubicBezTo>
                  <a:pt x="0" y="307"/>
                  <a:pt x="4" y="311"/>
                  <a:pt x="8" y="311"/>
                </a:cubicBezTo>
                <a:cubicBezTo>
                  <a:pt x="173" y="343"/>
                  <a:pt x="173" y="343"/>
                  <a:pt x="173" y="343"/>
                </a:cubicBezTo>
                <a:cubicBezTo>
                  <a:pt x="176" y="344"/>
                  <a:pt x="179" y="343"/>
                  <a:pt x="181" y="341"/>
                </a:cubicBezTo>
                <a:cubicBezTo>
                  <a:pt x="183" y="339"/>
                  <a:pt x="184" y="337"/>
                  <a:pt x="184" y="334"/>
                </a:cubicBezTo>
                <a:cubicBezTo>
                  <a:pt x="184" y="185"/>
                  <a:pt x="184" y="185"/>
                  <a:pt x="184" y="185"/>
                </a:cubicBezTo>
                <a:cubicBezTo>
                  <a:pt x="205" y="161"/>
                  <a:pt x="205" y="161"/>
                  <a:pt x="205" y="161"/>
                </a:cubicBezTo>
                <a:cubicBezTo>
                  <a:pt x="206" y="159"/>
                  <a:pt x="207" y="157"/>
                  <a:pt x="207" y="155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07" y="51"/>
                  <a:pt x="204" y="48"/>
                  <a:pt x="200" y="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92" name="Freeform 79"/>
          <p:cNvSpPr>
            <a:spLocks noEditPoints="1"/>
          </p:cNvSpPr>
          <p:nvPr/>
        </p:nvSpPr>
        <p:spPr bwMode="black">
          <a:xfrm>
            <a:off x="5200247" y="2535063"/>
            <a:ext cx="260623" cy="310144"/>
          </a:xfrm>
          <a:custGeom>
            <a:avLst/>
            <a:gdLst>
              <a:gd name="T0" fmla="*/ 277 w 277"/>
              <a:gd name="T1" fmla="*/ 171 h 344"/>
              <a:gd name="T2" fmla="*/ 277 w 277"/>
              <a:gd name="T3" fmla="*/ 251 h 344"/>
              <a:gd name="T4" fmla="*/ 274 w 277"/>
              <a:gd name="T5" fmla="*/ 258 h 344"/>
              <a:gd name="T6" fmla="*/ 251 w 277"/>
              <a:gd name="T7" fmla="*/ 280 h 344"/>
              <a:gd name="T8" fmla="*/ 251 w 277"/>
              <a:gd name="T9" fmla="*/ 295 h 344"/>
              <a:gd name="T10" fmla="*/ 248 w 277"/>
              <a:gd name="T11" fmla="*/ 302 h 344"/>
              <a:gd name="T12" fmla="*/ 241 w 277"/>
              <a:gd name="T13" fmla="*/ 305 h 344"/>
              <a:gd name="T14" fmla="*/ 10 w 277"/>
              <a:gd name="T15" fmla="*/ 305 h 344"/>
              <a:gd name="T16" fmla="*/ 3 w 277"/>
              <a:gd name="T17" fmla="*/ 302 h 344"/>
              <a:gd name="T18" fmla="*/ 0 w 277"/>
              <a:gd name="T19" fmla="*/ 295 h 344"/>
              <a:gd name="T20" fmla="*/ 0 w 277"/>
              <a:gd name="T21" fmla="*/ 9 h 344"/>
              <a:gd name="T22" fmla="*/ 3 w 277"/>
              <a:gd name="T23" fmla="*/ 2 h 344"/>
              <a:gd name="T24" fmla="*/ 10 w 277"/>
              <a:gd name="T25" fmla="*/ 0 h 344"/>
              <a:gd name="T26" fmla="*/ 241 w 277"/>
              <a:gd name="T27" fmla="*/ 0 h 344"/>
              <a:gd name="T28" fmla="*/ 248 w 277"/>
              <a:gd name="T29" fmla="*/ 2 h 344"/>
              <a:gd name="T30" fmla="*/ 251 w 277"/>
              <a:gd name="T31" fmla="*/ 9 h 344"/>
              <a:gd name="T32" fmla="*/ 251 w 277"/>
              <a:gd name="T33" fmla="*/ 143 h 344"/>
              <a:gd name="T34" fmla="*/ 274 w 277"/>
              <a:gd name="T35" fmla="*/ 164 h 344"/>
              <a:gd name="T36" fmla="*/ 277 w 277"/>
              <a:gd name="T37" fmla="*/ 171 h 344"/>
              <a:gd name="T38" fmla="*/ 3 w 277"/>
              <a:gd name="T39" fmla="*/ 2 h 344"/>
              <a:gd name="T40" fmla="*/ 0 w 277"/>
              <a:gd name="T41" fmla="*/ 9 h 344"/>
              <a:gd name="T42" fmla="*/ 0 w 277"/>
              <a:gd name="T43" fmla="*/ 295 h 344"/>
              <a:gd name="T44" fmla="*/ 3 w 277"/>
              <a:gd name="T45" fmla="*/ 302 h 344"/>
              <a:gd name="T46" fmla="*/ 10 w 277"/>
              <a:gd name="T47" fmla="*/ 305 h 344"/>
              <a:gd name="T48" fmla="*/ 199 w 277"/>
              <a:gd name="T49" fmla="*/ 305 h 344"/>
              <a:gd name="T50" fmla="*/ 199 w 277"/>
              <a:gd name="T51" fmla="*/ 191 h 344"/>
              <a:gd name="T52" fmla="*/ 216 w 277"/>
              <a:gd name="T53" fmla="*/ 171 h 344"/>
              <a:gd name="T54" fmla="*/ 222 w 277"/>
              <a:gd name="T55" fmla="*/ 155 h 344"/>
              <a:gd name="T56" fmla="*/ 222 w 277"/>
              <a:gd name="T57" fmla="*/ 56 h 344"/>
              <a:gd name="T58" fmla="*/ 202 w 277"/>
              <a:gd name="T59" fmla="*/ 32 h 344"/>
              <a:gd name="T60" fmla="*/ 31 w 277"/>
              <a:gd name="T61" fmla="*/ 0 h 344"/>
              <a:gd name="T62" fmla="*/ 10 w 277"/>
              <a:gd name="T63" fmla="*/ 0 h 344"/>
              <a:gd name="T64" fmla="*/ 3 w 277"/>
              <a:gd name="T65" fmla="*/ 2 h 344"/>
              <a:gd name="T66" fmla="*/ 200 w 277"/>
              <a:gd name="T67" fmla="*/ 47 h 344"/>
              <a:gd name="T68" fmla="*/ 11 w 277"/>
              <a:gd name="T69" fmla="*/ 11 h 344"/>
              <a:gd name="T70" fmla="*/ 4 w 277"/>
              <a:gd name="T71" fmla="*/ 13 h 344"/>
              <a:gd name="T72" fmla="*/ 0 w 277"/>
              <a:gd name="T73" fmla="*/ 20 h 344"/>
              <a:gd name="T74" fmla="*/ 0 w 277"/>
              <a:gd name="T75" fmla="*/ 302 h 344"/>
              <a:gd name="T76" fmla="*/ 8 w 277"/>
              <a:gd name="T77" fmla="*/ 311 h 344"/>
              <a:gd name="T78" fmla="*/ 173 w 277"/>
              <a:gd name="T79" fmla="*/ 343 h 344"/>
              <a:gd name="T80" fmla="*/ 181 w 277"/>
              <a:gd name="T81" fmla="*/ 341 h 344"/>
              <a:gd name="T82" fmla="*/ 184 w 277"/>
              <a:gd name="T83" fmla="*/ 334 h 344"/>
              <a:gd name="T84" fmla="*/ 184 w 277"/>
              <a:gd name="T85" fmla="*/ 185 h 344"/>
              <a:gd name="T86" fmla="*/ 205 w 277"/>
              <a:gd name="T87" fmla="*/ 161 h 344"/>
              <a:gd name="T88" fmla="*/ 207 w 277"/>
              <a:gd name="T89" fmla="*/ 155 h 344"/>
              <a:gd name="T90" fmla="*/ 207 w 277"/>
              <a:gd name="T91" fmla="*/ 56 h 344"/>
              <a:gd name="T92" fmla="*/ 200 w 277"/>
              <a:gd name="T93" fmla="*/ 4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7" h="344">
                <a:moveTo>
                  <a:pt x="277" y="171"/>
                </a:moveTo>
                <a:cubicBezTo>
                  <a:pt x="277" y="251"/>
                  <a:pt x="277" y="251"/>
                  <a:pt x="277" y="251"/>
                </a:cubicBezTo>
                <a:cubicBezTo>
                  <a:pt x="277" y="254"/>
                  <a:pt x="276" y="256"/>
                  <a:pt x="274" y="258"/>
                </a:cubicBezTo>
                <a:cubicBezTo>
                  <a:pt x="251" y="280"/>
                  <a:pt x="251" y="280"/>
                  <a:pt x="251" y="280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51" y="298"/>
                  <a:pt x="250" y="300"/>
                  <a:pt x="248" y="302"/>
                </a:cubicBezTo>
                <a:cubicBezTo>
                  <a:pt x="246" y="304"/>
                  <a:pt x="244" y="305"/>
                  <a:pt x="241" y="305"/>
                </a:cubicBezTo>
                <a:cubicBezTo>
                  <a:pt x="10" y="305"/>
                  <a:pt x="10" y="305"/>
                  <a:pt x="10" y="305"/>
                </a:cubicBezTo>
                <a:cubicBezTo>
                  <a:pt x="7" y="305"/>
                  <a:pt x="5" y="304"/>
                  <a:pt x="3" y="302"/>
                </a:cubicBezTo>
                <a:cubicBezTo>
                  <a:pt x="1" y="300"/>
                  <a:pt x="0" y="298"/>
                  <a:pt x="0" y="295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3" y="2"/>
                </a:cubicBezTo>
                <a:cubicBezTo>
                  <a:pt x="5" y="1"/>
                  <a:pt x="7" y="0"/>
                  <a:pt x="10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4" y="0"/>
                  <a:pt x="246" y="1"/>
                  <a:pt x="248" y="2"/>
                </a:cubicBezTo>
                <a:cubicBezTo>
                  <a:pt x="250" y="4"/>
                  <a:pt x="251" y="6"/>
                  <a:pt x="251" y="9"/>
                </a:cubicBezTo>
                <a:cubicBezTo>
                  <a:pt x="251" y="143"/>
                  <a:pt x="251" y="143"/>
                  <a:pt x="251" y="143"/>
                </a:cubicBezTo>
                <a:cubicBezTo>
                  <a:pt x="274" y="164"/>
                  <a:pt x="274" y="164"/>
                  <a:pt x="274" y="164"/>
                </a:cubicBezTo>
                <a:cubicBezTo>
                  <a:pt x="276" y="166"/>
                  <a:pt x="277" y="169"/>
                  <a:pt x="277" y="171"/>
                </a:cubicBezTo>
                <a:close/>
                <a:moveTo>
                  <a:pt x="3" y="2"/>
                </a:moveTo>
                <a:cubicBezTo>
                  <a:pt x="1" y="4"/>
                  <a:pt x="0" y="6"/>
                  <a:pt x="0" y="9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298"/>
                  <a:pt x="1" y="300"/>
                  <a:pt x="3" y="302"/>
                </a:cubicBezTo>
                <a:cubicBezTo>
                  <a:pt x="5" y="304"/>
                  <a:pt x="7" y="305"/>
                  <a:pt x="10" y="305"/>
                </a:cubicBezTo>
                <a:cubicBezTo>
                  <a:pt x="199" y="305"/>
                  <a:pt x="199" y="305"/>
                  <a:pt x="199" y="30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204" y="185"/>
                  <a:pt x="216" y="171"/>
                  <a:pt x="216" y="171"/>
                </a:cubicBezTo>
                <a:cubicBezTo>
                  <a:pt x="220" y="166"/>
                  <a:pt x="222" y="161"/>
                  <a:pt x="222" y="155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22" y="44"/>
                  <a:pt x="214" y="35"/>
                  <a:pt x="202" y="32"/>
                </a:cubicBezTo>
                <a:cubicBezTo>
                  <a:pt x="31" y="0"/>
                  <a:pt x="31" y="0"/>
                  <a:pt x="3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5" y="1"/>
                  <a:pt x="3" y="2"/>
                </a:cubicBezTo>
                <a:close/>
                <a:moveTo>
                  <a:pt x="200" y="47"/>
                </a:moveTo>
                <a:cubicBezTo>
                  <a:pt x="11" y="11"/>
                  <a:pt x="11" y="11"/>
                  <a:pt x="11" y="11"/>
                </a:cubicBezTo>
                <a:cubicBezTo>
                  <a:pt x="9" y="10"/>
                  <a:pt x="6" y="11"/>
                  <a:pt x="4" y="13"/>
                </a:cubicBezTo>
                <a:cubicBezTo>
                  <a:pt x="2" y="14"/>
                  <a:pt x="0" y="17"/>
                  <a:pt x="0" y="20"/>
                </a:cubicBezTo>
                <a:cubicBezTo>
                  <a:pt x="0" y="302"/>
                  <a:pt x="0" y="302"/>
                  <a:pt x="0" y="302"/>
                </a:cubicBezTo>
                <a:cubicBezTo>
                  <a:pt x="0" y="307"/>
                  <a:pt x="4" y="311"/>
                  <a:pt x="8" y="311"/>
                </a:cubicBezTo>
                <a:cubicBezTo>
                  <a:pt x="173" y="343"/>
                  <a:pt x="173" y="343"/>
                  <a:pt x="173" y="343"/>
                </a:cubicBezTo>
                <a:cubicBezTo>
                  <a:pt x="176" y="344"/>
                  <a:pt x="179" y="343"/>
                  <a:pt x="181" y="341"/>
                </a:cubicBezTo>
                <a:cubicBezTo>
                  <a:pt x="183" y="339"/>
                  <a:pt x="184" y="337"/>
                  <a:pt x="184" y="334"/>
                </a:cubicBezTo>
                <a:cubicBezTo>
                  <a:pt x="184" y="185"/>
                  <a:pt x="184" y="185"/>
                  <a:pt x="184" y="185"/>
                </a:cubicBezTo>
                <a:cubicBezTo>
                  <a:pt x="205" y="161"/>
                  <a:pt x="205" y="161"/>
                  <a:pt x="205" y="161"/>
                </a:cubicBezTo>
                <a:cubicBezTo>
                  <a:pt x="206" y="159"/>
                  <a:pt x="207" y="157"/>
                  <a:pt x="207" y="155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07" y="51"/>
                  <a:pt x="204" y="48"/>
                  <a:pt x="200" y="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97" name="Rectangle 96"/>
          <p:cNvSpPr/>
          <p:nvPr/>
        </p:nvSpPr>
        <p:spPr bwMode="auto">
          <a:xfrm>
            <a:off x="8621645" y="2508181"/>
            <a:ext cx="154779" cy="14083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5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946" y="2359890"/>
            <a:ext cx="556401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5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1010100100</a:t>
            </a:r>
          </a:p>
        </p:txBody>
      </p:sp>
      <p:pic>
        <p:nvPicPr>
          <p:cNvPr id="98" name="Picture 5" descr="\\MAGNUM\Projects\Microsoft\Cloud Power FY12\Design\ICONS_PNG\Consistent_Development_and_Deployment_Platform.png"/>
          <p:cNvPicPr>
            <a:picLocks noChangeAspect="1" noChangeArrowheads="1"/>
          </p:cNvPicPr>
          <p:nvPr/>
        </p:nvPicPr>
        <p:blipFill>
          <a:blip r:embed="rId3" cstate="print">
            <a:lum bright="100000"/>
          </a:blip>
          <a:stretch>
            <a:fillRect/>
          </a:stretch>
        </p:blipFill>
        <p:spPr bwMode="auto">
          <a:xfrm>
            <a:off x="3517924" y="4750453"/>
            <a:ext cx="283250" cy="283250"/>
          </a:xfrm>
          <a:prstGeom prst="rect">
            <a:avLst/>
          </a:prstGeom>
          <a:noFill/>
        </p:spPr>
      </p:pic>
      <p:sp>
        <p:nvSpPr>
          <p:cNvPr id="99" name="Title 16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</p:spPr>
        <p:txBody>
          <a:bodyPr/>
          <a:lstStyle/>
          <a:p>
            <a:r>
              <a:rPr lang="en-US" dirty="0"/>
              <a:t>DocumentDB </a:t>
            </a:r>
            <a:r>
              <a:rPr lang="en-US" dirty="0" smtClean="0"/>
              <a:t>Resource Model</a:t>
            </a:r>
            <a:endParaRPr lang="en-US" dirty="0"/>
          </a:p>
        </p:txBody>
      </p:sp>
      <p:sp>
        <p:nvSpPr>
          <p:cNvPr id="2" name="Frame 1"/>
          <p:cNvSpPr/>
          <p:nvPr/>
        </p:nvSpPr>
        <p:spPr bwMode="auto">
          <a:xfrm>
            <a:off x="2218267" y="1637731"/>
            <a:ext cx="5650300" cy="768840"/>
          </a:xfrm>
          <a:prstGeom prst="frame">
            <a:avLst/>
          </a:prstGeom>
          <a:solidFill>
            <a:srgbClr val="FFFF00"/>
          </a:solidFill>
          <a:ln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92854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96535" y="1329827"/>
            <a:ext cx="11841896" cy="20520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{ 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u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nits:"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RequestUnit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tiers: [250, 1000, 2500],</a:t>
            </a:r>
          </a:p>
          <a:p>
            <a:pPr marL="0" indent="0">
              <a:buNone/>
            </a:pP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	behavior: [ "consistent", "predictable" ],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measured: "per operation",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reportedVia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"response header",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granularity: "hour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",</a:t>
            </a:r>
            <a:endParaRPr lang="en-US" sz="28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}</a:t>
            </a:r>
            <a:endParaRPr lang="en-US" sz="28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consumption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Out-of-the-box indexing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0795" y="1444263"/>
            <a:ext cx="5250841" cy="50783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{</a:t>
            </a:r>
          </a:p>
          <a:p>
            <a:r>
              <a:rPr lang="en-US" sz="3600" dirty="0" smtClean="0"/>
              <a:t>   "id" : "123",</a:t>
            </a:r>
          </a:p>
          <a:p>
            <a:r>
              <a:rPr lang="en-US" sz="3600" dirty="0" smtClean="0"/>
              <a:t>   "</a:t>
            </a:r>
            <a:r>
              <a:rPr lang="en-US" sz="3600" dirty="0"/>
              <a:t>age" : </a:t>
            </a:r>
            <a:r>
              <a:rPr lang="en-US" sz="3600" dirty="0" smtClean="0"/>
              <a:t>30,</a:t>
            </a:r>
            <a:br>
              <a:rPr lang="en-US" sz="3600" dirty="0" smtClean="0"/>
            </a:br>
            <a:r>
              <a:rPr lang="en-US" sz="3600" dirty="0" smtClean="0"/>
              <a:t>   "name" : "joe",</a:t>
            </a:r>
          </a:p>
          <a:p>
            <a:r>
              <a:rPr lang="en-US" sz="3600" dirty="0" smtClean="0"/>
              <a:t>   "address" : {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  "street" : "some </a:t>
            </a:r>
            <a:r>
              <a:rPr lang="en-US" sz="3600" dirty="0" err="1" smtClean="0"/>
              <a:t>st</a:t>
            </a:r>
            <a:r>
              <a:rPr lang="en-US" sz="3600" dirty="0" smtClean="0"/>
              <a:t>",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  "city" : "San Jose"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}</a:t>
            </a:r>
            <a:endParaRPr lang="en-US" sz="3600" dirty="0"/>
          </a:p>
          <a:p>
            <a:r>
              <a:rPr lang="en-US" sz="3600" dirty="0" smtClean="0"/>
              <a:t>}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6016279" y="1910620"/>
            <a:ext cx="518930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/id</a:t>
            </a:r>
            <a:br>
              <a:rPr lang="en-US" sz="3200" dirty="0" smtClean="0"/>
            </a:br>
            <a:r>
              <a:rPr lang="en-US" sz="3200" dirty="0" smtClean="0"/>
              <a:t>/age</a:t>
            </a:r>
          </a:p>
          <a:p>
            <a:r>
              <a:rPr lang="en-US" sz="3200" dirty="0" smtClean="0"/>
              <a:t>/name</a:t>
            </a:r>
            <a:br>
              <a:rPr lang="en-US" sz="3200" dirty="0" smtClean="0"/>
            </a:br>
            <a:r>
              <a:rPr lang="en-US" sz="3200" dirty="0" smtClean="0"/>
              <a:t>/address</a:t>
            </a:r>
            <a:br>
              <a:rPr lang="en-US" sz="3200" dirty="0" smtClean="0"/>
            </a:br>
            <a:r>
              <a:rPr lang="en-US" sz="3200" dirty="0" smtClean="0"/>
              <a:t>/address/street</a:t>
            </a:r>
          </a:p>
          <a:p>
            <a:r>
              <a:rPr lang="en-US" sz="3200" dirty="0" smtClean="0"/>
              <a:t>/address/city</a:t>
            </a:r>
            <a:endParaRPr lang="en-US" sz="3200" dirty="0"/>
          </a:p>
        </p:txBody>
      </p:sp>
      <p:cxnSp>
        <p:nvCxnSpPr>
          <p:cNvPr id="9" name="Curved Connector 8"/>
          <p:cNvCxnSpPr/>
          <p:nvPr/>
        </p:nvCxnSpPr>
        <p:spPr>
          <a:xfrm rot="16200000" flipV="1">
            <a:off x="9111193" y="4070163"/>
            <a:ext cx="1688665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0202932" y="5754653"/>
            <a:ext cx="1757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Hash index</a:t>
            </a:r>
            <a:endParaRPr lang="en-US" sz="2800" dirty="0"/>
          </a:p>
        </p:txBody>
      </p:sp>
      <p:cxnSp>
        <p:nvCxnSpPr>
          <p:cNvPr id="12" name="Curved Connector 11"/>
          <p:cNvCxnSpPr/>
          <p:nvPr/>
        </p:nvCxnSpPr>
        <p:spPr>
          <a:xfrm rot="16200000" flipV="1">
            <a:off x="7862714" y="2016324"/>
            <a:ext cx="866552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930706" y="3230885"/>
            <a:ext cx="19292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Range index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 bwMode="auto">
          <a:xfrm>
            <a:off x="5866210" y="2280112"/>
            <a:ext cx="1468461" cy="791913"/>
          </a:xfrm>
          <a:prstGeom prst="ellips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517090" y="3724543"/>
            <a:ext cx="1497433" cy="823938"/>
          </a:xfrm>
          <a:prstGeom prst="ellips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922" y="3617928"/>
            <a:ext cx="11655840" cy="899665"/>
          </a:xfrm>
        </p:spPr>
        <p:txBody>
          <a:bodyPr/>
          <a:lstStyle/>
          <a:p>
            <a:r>
              <a:rPr lang="en-US" sz="13800" dirty="0" smtClean="0"/>
              <a:t>Demos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14600821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movie JSON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841896" cy="205203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</a:t>
            </a:r>
          </a:p>
          <a:p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"id": "movie203801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",</a:t>
            </a:r>
          </a:p>
          <a:p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"title": "The Man from U.N.C.L.E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.",</a:t>
            </a:r>
          </a:p>
          <a:p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"tagline": "A Higher Class of Hero.",</a:t>
            </a:r>
            <a:endParaRPr lang="en-US" sz="2400" dirty="0" smtClean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genres":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[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 "id": 35, "name": "Comedy"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},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 "id": 28, "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name":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"Action"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},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 "id": 12, "name": "Adventure" } 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],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"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overview": "In the early 1960s,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...",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</a:t>
            </a:r>
            <a:r>
              <a:rPr lang="en-US" sz="2400" dirty="0" err="1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release_date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": "2015-08-14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runtime": 116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"</a:t>
            </a:r>
            <a:r>
              <a:rPr lang="en-US" sz="2400" dirty="0" err="1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vote_average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": 3.5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type": "movie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272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DocumentDB_JohnMacv1" id="{58CD92C1-239F-4627-8AF5-C10F6EAF24CB}" vid="{7293DE73-1FC6-4056-9ED8-DFB4B9EA5E84}"/>
    </a:ext>
  </a:extLst>
</a:theme>
</file>

<file path=ppt/theme/theme3.xml><?xml version="1.0" encoding="utf-8"?>
<a:theme xmlns:a="http://schemas.openxmlformats.org/drawingml/2006/main" name="1_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DocumentDB_JohnMacv1" id="{58CD92C1-239F-4627-8AF5-C10F6EAF24CB}" vid="{7293DE73-1FC6-4056-9ED8-DFB4B9EA5E8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</TotalTime>
  <Words>665</Words>
  <Application>Microsoft Macintosh PowerPoint</Application>
  <PresentationFormat>Widescreen</PresentationFormat>
  <Paragraphs>213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Calibri</vt:lpstr>
      <vt:lpstr>Calibri Light</vt:lpstr>
      <vt:lpstr>Consolas</vt:lpstr>
      <vt:lpstr>Courier New</vt:lpstr>
      <vt:lpstr>Lucida Console</vt:lpstr>
      <vt:lpstr>Segoe UI</vt:lpstr>
      <vt:lpstr>Segoe UI Light</vt:lpstr>
      <vt:lpstr>Wingdings</vt:lpstr>
      <vt:lpstr>Arial</vt:lpstr>
      <vt:lpstr>Office Theme</vt:lpstr>
      <vt:lpstr>5-30610_Microsoft_Ignite_Keynote_Template</vt:lpstr>
      <vt:lpstr>1_5-30610_Microsoft_Ignite_Keynote_Template</vt:lpstr>
      <vt:lpstr>DocumentDB Azure Conf 2015</vt:lpstr>
      <vt:lpstr>Today’s talk</vt:lpstr>
      <vt:lpstr>&lt;add docdb slide&gt;</vt:lpstr>
      <vt:lpstr>Azure DocumentDB: Lightning Round Edition</vt:lpstr>
      <vt:lpstr>DocumentDB Resource Model</vt:lpstr>
      <vt:lpstr>Service consumption</vt:lpstr>
      <vt:lpstr>Out-of-the-box indexing</vt:lpstr>
      <vt:lpstr>Demos</vt:lpstr>
      <vt:lpstr>Example movie JSON</vt:lpstr>
      <vt:lpstr>Demo recap</vt:lpstr>
      <vt:lpstr>Default indexing</vt:lpstr>
      <vt:lpstr>Arrays</vt:lpstr>
      <vt:lpstr>Ranges on strings?</vt:lpstr>
      <vt:lpstr>Exclude paths from index</vt:lpstr>
      <vt:lpstr>Geospatial</vt:lpstr>
      <vt:lpstr>Summary</vt:lpstr>
      <vt:lpstr>SDKs and Tooling</vt:lpstr>
      <vt:lpstr>Get Started Today</vt:lpstr>
      <vt:lpstr>Wrapping up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Indexing nirvana with DocumentDB</dc:title>
  <dc:creator>David Makogon</dc:creator>
  <cp:lastModifiedBy>David Makogon</cp:lastModifiedBy>
  <cp:revision>108</cp:revision>
  <dcterms:created xsi:type="dcterms:W3CDTF">2015-08-12T16:36:15Z</dcterms:created>
  <dcterms:modified xsi:type="dcterms:W3CDTF">2015-08-27T22:50:53Z</dcterms:modified>
</cp:coreProperties>
</file>